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26.jpg" ContentType="image/jpg"/>
  <Override PartName="/ppt/media/image28.jpg" ContentType="image/jpg"/>
  <Override PartName="/ppt/media/image29.jpg" ContentType="image/jp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image32.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38.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media/image48.jpg" ContentType="image/jpg"/>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8" r:id="rId5"/>
    <p:sldMasterId id="2147483687" r:id="rId6"/>
    <p:sldMasterId id="2147483678" r:id="rId7"/>
    <p:sldMasterId id="2147483697" r:id="rId8"/>
    <p:sldMasterId id="2147483706" r:id="rId9"/>
    <p:sldMasterId id="2147483729" r:id="rId10"/>
    <p:sldMasterId id="2147483735" r:id="rId11"/>
    <p:sldMasterId id="2147483741" r:id="rId12"/>
    <p:sldMasterId id="2147483747" r:id="rId13"/>
    <p:sldMasterId id="2147483713" r:id="rId14"/>
    <p:sldMasterId id="2147483720" r:id="rId15"/>
  </p:sldMasterIdLst>
  <p:notesMasterIdLst>
    <p:notesMasterId r:id="rId58"/>
  </p:notesMasterIdLst>
  <p:sldIdLst>
    <p:sldId id="256" r:id="rId16"/>
    <p:sldId id="257" r:id="rId17"/>
    <p:sldId id="315" r:id="rId18"/>
    <p:sldId id="325" r:id="rId19"/>
    <p:sldId id="320" r:id="rId20"/>
    <p:sldId id="324" r:id="rId21"/>
    <p:sldId id="321" r:id="rId22"/>
    <p:sldId id="332" r:id="rId23"/>
    <p:sldId id="323" r:id="rId24"/>
    <p:sldId id="322" r:id="rId25"/>
    <p:sldId id="289" r:id="rId26"/>
    <p:sldId id="290" r:id="rId27"/>
    <p:sldId id="329" r:id="rId28"/>
    <p:sldId id="331" r:id="rId29"/>
    <p:sldId id="337" r:id="rId30"/>
    <p:sldId id="330" r:id="rId31"/>
    <p:sldId id="291" r:id="rId32"/>
    <p:sldId id="328" r:id="rId33"/>
    <p:sldId id="293" r:id="rId34"/>
    <p:sldId id="292" r:id="rId35"/>
    <p:sldId id="326" r:id="rId36"/>
    <p:sldId id="342" r:id="rId37"/>
    <p:sldId id="344" r:id="rId38"/>
    <p:sldId id="345" r:id="rId39"/>
    <p:sldId id="296" r:id="rId40"/>
    <p:sldId id="333" r:id="rId41"/>
    <p:sldId id="297" r:id="rId42"/>
    <p:sldId id="299" r:id="rId43"/>
    <p:sldId id="300" r:id="rId44"/>
    <p:sldId id="301" r:id="rId45"/>
    <p:sldId id="302" r:id="rId46"/>
    <p:sldId id="288" r:id="rId47"/>
    <p:sldId id="298" r:id="rId48"/>
    <p:sldId id="334" r:id="rId49"/>
    <p:sldId id="335" r:id="rId50"/>
    <p:sldId id="336" r:id="rId51"/>
    <p:sldId id="339" r:id="rId52"/>
    <p:sldId id="340" r:id="rId53"/>
    <p:sldId id="303" r:id="rId54"/>
    <p:sldId id="341" r:id="rId55"/>
    <p:sldId id="314" r:id="rId56"/>
    <p:sldId id="267"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Montserrat" panose="00000500000000000000" pitchFamily="2" charset="0"/>
      <p:regular r:id="rId63"/>
      <p:bold r:id="rId64"/>
      <p:italic r:id="rId65"/>
      <p:boldItalic r:id="rId66"/>
    </p:embeddedFont>
    <p:embeddedFont>
      <p:font typeface="Roboto" panose="02000000000000000000" pitchFamily="2" charset="0"/>
      <p:regular r:id="rId67"/>
      <p:bold r:id="rId68"/>
      <p:italic r:id="rId69"/>
      <p:boldItalic r:id="rId70"/>
    </p:embeddedFont>
    <p:embeddedFont>
      <p:font typeface="Roboto Light" panose="02000000000000000000" pitchFamily="2" charset="0"/>
      <p:regular r:id="rId71"/>
      <p:italic r:id="rId72"/>
    </p:embeddedFont>
    <p:embeddedFont>
      <p:font typeface="Tw Cen MT" panose="020B0602020104020603" pitchFamily="34" charset="0"/>
      <p:regular r:id="rId73"/>
      <p:bold r:id="rId74"/>
      <p:italic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B71"/>
    <a:srgbClr val="A88CCD"/>
    <a:srgbClr val="8250C4"/>
    <a:srgbClr val="9859CD"/>
    <a:srgbClr val="AEAED5"/>
    <a:srgbClr val="643AB7"/>
    <a:srgbClr val="6C3FC4"/>
    <a:srgbClr val="1D70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1"/>
    <p:restoredTop sz="63850"/>
  </p:normalViewPr>
  <p:slideViewPr>
    <p:cSldViewPr snapToGrid="0" snapToObjects="1">
      <p:cViewPr varScale="1">
        <p:scale>
          <a:sx n="49" d="100"/>
          <a:sy n="49" d="100"/>
        </p:scale>
        <p:origin x="12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3.fntdata"/><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font" Target="fonts/font14.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font" Target="fonts/font18.fntdata"/><Relationship Id="rId7" Type="http://schemas.openxmlformats.org/officeDocument/2006/relationships/slideMaster" Target="slideMasters/slideMaster4.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8BC51D-3CDB-2B4D-836A-F9C7FE04DC2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B980D260-1F46-F74D-96FD-DCBD2F4E5F61}">
      <dgm:prSet/>
      <dgm:spPr>
        <a:solidFill>
          <a:srgbClr val="AEAED5"/>
        </a:solidFill>
      </dgm:spPr>
      <dgm:t>
        <a:bodyPr/>
        <a:lstStyle/>
        <a:p>
          <a:r>
            <a:rPr lang="en-GB" dirty="0">
              <a:latin typeface="Montserrat" pitchFamily="2" charset="77"/>
            </a:rPr>
            <a:t>To have a greater focus on care across </a:t>
          </a:r>
          <a:r>
            <a:rPr lang="en-GB" b="1" dirty="0">
              <a:latin typeface="Montserrat" pitchFamily="2" charset="77"/>
            </a:rPr>
            <a:t>Local Areas or ‘Systems’ </a:t>
          </a:r>
          <a:endParaRPr lang="en-GB" dirty="0">
            <a:latin typeface="Montserrat" pitchFamily="2" charset="77"/>
          </a:endParaRPr>
        </a:p>
      </dgm:t>
    </dgm:pt>
    <dgm:pt modelId="{95C1759E-DDA4-BB46-9F64-CFA8D2803F3F}" type="parTrans" cxnId="{950212FD-58F9-0641-B025-5B13B3E84B78}">
      <dgm:prSet/>
      <dgm:spPr/>
      <dgm:t>
        <a:bodyPr/>
        <a:lstStyle/>
        <a:p>
          <a:endParaRPr lang="en-GB"/>
        </a:p>
      </dgm:t>
    </dgm:pt>
    <dgm:pt modelId="{F561C997-5229-CD4B-B4A1-9129578B852B}" type="sibTrans" cxnId="{950212FD-58F9-0641-B025-5B13B3E84B78}">
      <dgm:prSet/>
      <dgm:spPr/>
      <dgm:t>
        <a:bodyPr/>
        <a:lstStyle/>
        <a:p>
          <a:endParaRPr lang="en-GB"/>
        </a:p>
      </dgm:t>
    </dgm:pt>
    <dgm:pt modelId="{7D515D50-7187-334B-AEFC-1DD1D58DB315}">
      <dgm:prSet/>
      <dgm:spPr>
        <a:solidFill>
          <a:srgbClr val="A88CCD"/>
        </a:solidFill>
      </dgm:spPr>
      <dgm:t>
        <a:bodyPr/>
        <a:lstStyle/>
        <a:p>
          <a:r>
            <a:rPr lang="en-GB" dirty="0">
              <a:latin typeface="Montserrat" pitchFamily="2" charset="77"/>
            </a:rPr>
            <a:t>To use new regulatory powers effectively to improve people’s care </a:t>
          </a:r>
        </a:p>
      </dgm:t>
    </dgm:pt>
    <dgm:pt modelId="{DF79F8A7-37FB-4B49-8925-DA88529AAE24}" type="parTrans" cxnId="{6C1B0157-FAB2-A344-A622-F18B1DF759E4}">
      <dgm:prSet/>
      <dgm:spPr/>
      <dgm:t>
        <a:bodyPr/>
        <a:lstStyle/>
        <a:p>
          <a:endParaRPr lang="en-GB"/>
        </a:p>
      </dgm:t>
    </dgm:pt>
    <dgm:pt modelId="{326BAF04-84E0-EB41-9701-05897D8C0172}" type="sibTrans" cxnId="{6C1B0157-FAB2-A344-A622-F18B1DF759E4}">
      <dgm:prSet/>
      <dgm:spPr/>
      <dgm:t>
        <a:bodyPr/>
        <a:lstStyle/>
        <a:p>
          <a:endParaRPr lang="en-GB"/>
        </a:p>
      </dgm:t>
    </dgm:pt>
    <dgm:pt modelId="{69EE2988-AB89-B240-B197-21017BD1A01B}">
      <dgm:prSet/>
      <dgm:spPr>
        <a:solidFill>
          <a:srgbClr val="9859CD"/>
        </a:solidFill>
      </dgm:spPr>
      <dgm:t>
        <a:bodyPr/>
        <a:lstStyle/>
        <a:p>
          <a:r>
            <a:rPr lang="en-GB" dirty="0">
              <a:latin typeface="Montserrat" pitchFamily="2" charset="77"/>
            </a:rPr>
            <a:t>To make regulation less complex and more efficient </a:t>
          </a:r>
        </a:p>
      </dgm:t>
    </dgm:pt>
    <dgm:pt modelId="{77CFF6C3-A936-A246-8202-3FECC1388979}" type="parTrans" cxnId="{3D354027-BBFD-B542-B908-69D221A4F50E}">
      <dgm:prSet/>
      <dgm:spPr/>
      <dgm:t>
        <a:bodyPr/>
        <a:lstStyle/>
        <a:p>
          <a:endParaRPr lang="en-GB"/>
        </a:p>
      </dgm:t>
    </dgm:pt>
    <dgm:pt modelId="{6215D1BE-1939-3741-80BF-4042E1F423BA}" type="sibTrans" cxnId="{3D354027-BBFD-B542-B908-69D221A4F50E}">
      <dgm:prSet/>
      <dgm:spPr/>
      <dgm:t>
        <a:bodyPr/>
        <a:lstStyle/>
        <a:p>
          <a:endParaRPr lang="en-GB"/>
        </a:p>
      </dgm:t>
    </dgm:pt>
    <dgm:pt modelId="{D3B1DA0B-0CEE-2740-A723-95104C3BCDB5}">
      <dgm:prSet/>
      <dgm:spPr>
        <a:solidFill>
          <a:srgbClr val="8250C4"/>
        </a:solidFill>
      </dgm:spPr>
      <dgm:t>
        <a:bodyPr/>
        <a:lstStyle/>
        <a:p>
          <a:r>
            <a:rPr lang="en-GB" dirty="0">
              <a:latin typeface="Montserrat" pitchFamily="2" charset="77"/>
            </a:rPr>
            <a:t>To regulate in a </a:t>
          </a:r>
          <a:r>
            <a:rPr lang="en-GB" b="1" dirty="0">
              <a:latin typeface="Montserrat" pitchFamily="2" charset="77"/>
            </a:rPr>
            <a:t>smarter , technology driven </a:t>
          </a:r>
          <a:r>
            <a:rPr lang="en-GB" b="0" dirty="0">
              <a:latin typeface="Montserrat" pitchFamily="2" charset="77"/>
            </a:rPr>
            <a:t>way </a:t>
          </a:r>
        </a:p>
      </dgm:t>
    </dgm:pt>
    <dgm:pt modelId="{109B32C8-B2F5-C346-8433-655B5ADA438A}" type="parTrans" cxnId="{1E8AAEDE-9C33-6D4F-B5DF-26125CB41010}">
      <dgm:prSet/>
      <dgm:spPr/>
      <dgm:t>
        <a:bodyPr/>
        <a:lstStyle/>
        <a:p>
          <a:endParaRPr lang="en-GB"/>
        </a:p>
      </dgm:t>
    </dgm:pt>
    <dgm:pt modelId="{31A68398-5670-7C4B-8A75-3EF5C1A4D37C}" type="sibTrans" cxnId="{1E8AAEDE-9C33-6D4F-B5DF-26125CB41010}">
      <dgm:prSet/>
      <dgm:spPr/>
      <dgm:t>
        <a:bodyPr/>
        <a:lstStyle/>
        <a:p>
          <a:endParaRPr lang="en-GB"/>
        </a:p>
      </dgm:t>
    </dgm:pt>
    <dgm:pt modelId="{21CCB651-A25B-EC4A-8B94-4973D3CDBBDE}">
      <dgm:prSet/>
      <dgm:spPr>
        <a:solidFill>
          <a:srgbClr val="3C3B71"/>
        </a:solidFill>
      </dgm:spPr>
      <dgm:t>
        <a:bodyPr/>
        <a:lstStyle/>
        <a:p>
          <a:r>
            <a:rPr lang="en-GB" dirty="0">
              <a:latin typeface="Montserrat" pitchFamily="2" charset="77"/>
            </a:rPr>
            <a:t>To work better with the sector as it changes and recovers from CV-19 </a:t>
          </a:r>
        </a:p>
      </dgm:t>
    </dgm:pt>
    <dgm:pt modelId="{8F106F68-197E-D048-9AF8-0F99CED4044B}" type="parTrans" cxnId="{31C2CA71-FED0-2F49-B8EE-59D13A2B9A01}">
      <dgm:prSet/>
      <dgm:spPr/>
      <dgm:t>
        <a:bodyPr/>
        <a:lstStyle/>
        <a:p>
          <a:endParaRPr lang="en-GB"/>
        </a:p>
      </dgm:t>
    </dgm:pt>
    <dgm:pt modelId="{0045A4EB-F72F-0045-8E17-8748C100CB60}" type="sibTrans" cxnId="{31C2CA71-FED0-2F49-B8EE-59D13A2B9A01}">
      <dgm:prSet/>
      <dgm:spPr/>
      <dgm:t>
        <a:bodyPr/>
        <a:lstStyle/>
        <a:p>
          <a:endParaRPr lang="en-GB"/>
        </a:p>
      </dgm:t>
    </dgm:pt>
    <dgm:pt modelId="{097992AB-2F66-1E4D-8F1F-49B86EA5E8BE}" type="pres">
      <dgm:prSet presAssocID="{A28BC51D-3CDB-2B4D-836A-F9C7FE04DC2C}" presName="linear" presStyleCnt="0">
        <dgm:presLayoutVars>
          <dgm:animLvl val="lvl"/>
          <dgm:resizeHandles val="exact"/>
        </dgm:presLayoutVars>
      </dgm:prSet>
      <dgm:spPr/>
    </dgm:pt>
    <dgm:pt modelId="{FDD3A926-559A-464C-AC3E-C889030B8BD3}" type="pres">
      <dgm:prSet presAssocID="{B980D260-1F46-F74D-96FD-DCBD2F4E5F61}" presName="parentText" presStyleLbl="node1" presStyleIdx="0" presStyleCnt="5">
        <dgm:presLayoutVars>
          <dgm:chMax val="0"/>
          <dgm:bulletEnabled val="1"/>
        </dgm:presLayoutVars>
      </dgm:prSet>
      <dgm:spPr/>
    </dgm:pt>
    <dgm:pt modelId="{66AD9622-E4DC-AF4F-B4CB-A819A2C2EA0F}" type="pres">
      <dgm:prSet presAssocID="{F561C997-5229-CD4B-B4A1-9129578B852B}" presName="spacer" presStyleCnt="0"/>
      <dgm:spPr/>
    </dgm:pt>
    <dgm:pt modelId="{DFF1504E-0629-9D4C-AC65-AE499A46903C}" type="pres">
      <dgm:prSet presAssocID="{7D515D50-7187-334B-AEFC-1DD1D58DB315}" presName="parentText" presStyleLbl="node1" presStyleIdx="1" presStyleCnt="5">
        <dgm:presLayoutVars>
          <dgm:chMax val="0"/>
          <dgm:bulletEnabled val="1"/>
        </dgm:presLayoutVars>
      </dgm:prSet>
      <dgm:spPr/>
    </dgm:pt>
    <dgm:pt modelId="{FFA7830C-3E73-8B41-80F0-5B439B9E1BC7}" type="pres">
      <dgm:prSet presAssocID="{326BAF04-84E0-EB41-9701-05897D8C0172}" presName="spacer" presStyleCnt="0"/>
      <dgm:spPr/>
    </dgm:pt>
    <dgm:pt modelId="{C85B4E69-C75C-F546-BDA9-2BB15B72B5CC}" type="pres">
      <dgm:prSet presAssocID="{69EE2988-AB89-B240-B197-21017BD1A01B}" presName="parentText" presStyleLbl="node1" presStyleIdx="2" presStyleCnt="5">
        <dgm:presLayoutVars>
          <dgm:chMax val="0"/>
          <dgm:bulletEnabled val="1"/>
        </dgm:presLayoutVars>
      </dgm:prSet>
      <dgm:spPr/>
    </dgm:pt>
    <dgm:pt modelId="{AB915FF5-DBDE-FB4D-86B8-7645819B1893}" type="pres">
      <dgm:prSet presAssocID="{6215D1BE-1939-3741-80BF-4042E1F423BA}" presName="spacer" presStyleCnt="0"/>
      <dgm:spPr/>
    </dgm:pt>
    <dgm:pt modelId="{D4D70DC0-2A7A-584F-9E83-AC6D39159F33}" type="pres">
      <dgm:prSet presAssocID="{D3B1DA0B-0CEE-2740-A723-95104C3BCDB5}" presName="parentText" presStyleLbl="node1" presStyleIdx="3" presStyleCnt="5">
        <dgm:presLayoutVars>
          <dgm:chMax val="0"/>
          <dgm:bulletEnabled val="1"/>
        </dgm:presLayoutVars>
      </dgm:prSet>
      <dgm:spPr/>
    </dgm:pt>
    <dgm:pt modelId="{B2A35F8C-76A0-AC47-A873-96BF676FF025}" type="pres">
      <dgm:prSet presAssocID="{31A68398-5670-7C4B-8A75-3EF5C1A4D37C}" presName="spacer" presStyleCnt="0"/>
      <dgm:spPr/>
    </dgm:pt>
    <dgm:pt modelId="{93F8CAC6-11E7-B44B-98E2-E27B4E68B8CD}" type="pres">
      <dgm:prSet presAssocID="{21CCB651-A25B-EC4A-8B94-4973D3CDBBDE}" presName="parentText" presStyleLbl="node1" presStyleIdx="4" presStyleCnt="5">
        <dgm:presLayoutVars>
          <dgm:chMax val="0"/>
          <dgm:bulletEnabled val="1"/>
        </dgm:presLayoutVars>
      </dgm:prSet>
      <dgm:spPr/>
    </dgm:pt>
  </dgm:ptLst>
  <dgm:cxnLst>
    <dgm:cxn modelId="{6FE82A07-61A1-BC4C-B309-96BA7580E004}" type="presOf" srcId="{69EE2988-AB89-B240-B197-21017BD1A01B}" destId="{C85B4E69-C75C-F546-BDA9-2BB15B72B5CC}" srcOrd="0" destOrd="0" presId="urn:microsoft.com/office/officeart/2005/8/layout/vList2"/>
    <dgm:cxn modelId="{9463D220-41AA-624E-A1BF-4495A02A540C}" type="presOf" srcId="{A28BC51D-3CDB-2B4D-836A-F9C7FE04DC2C}" destId="{097992AB-2F66-1E4D-8F1F-49B86EA5E8BE}" srcOrd="0" destOrd="0" presId="urn:microsoft.com/office/officeart/2005/8/layout/vList2"/>
    <dgm:cxn modelId="{3D354027-BBFD-B542-B908-69D221A4F50E}" srcId="{A28BC51D-3CDB-2B4D-836A-F9C7FE04DC2C}" destId="{69EE2988-AB89-B240-B197-21017BD1A01B}" srcOrd="2" destOrd="0" parTransId="{77CFF6C3-A936-A246-8202-3FECC1388979}" sibTransId="{6215D1BE-1939-3741-80BF-4042E1F423BA}"/>
    <dgm:cxn modelId="{41D77E5F-F655-1B42-A551-DDCD25B323B8}" type="presOf" srcId="{D3B1DA0B-0CEE-2740-A723-95104C3BCDB5}" destId="{D4D70DC0-2A7A-584F-9E83-AC6D39159F33}" srcOrd="0" destOrd="0" presId="urn:microsoft.com/office/officeart/2005/8/layout/vList2"/>
    <dgm:cxn modelId="{31C2CA71-FED0-2F49-B8EE-59D13A2B9A01}" srcId="{A28BC51D-3CDB-2B4D-836A-F9C7FE04DC2C}" destId="{21CCB651-A25B-EC4A-8B94-4973D3CDBBDE}" srcOrd="4" destOrd="0" parTransId="{8F106F68-197E-D048-9AF8-0F99CED4044B}" sibTransId="{0045A4EB-F72F-0045-8E17-8748C100CB60}"/>
    <dgm:cxn modelId="{6C1B0157-FAB2-A344-A622-F18B1DF759E4}" srcId="{A28BC51D-3CDB-2B4D-836A-F9C7FE04DC2C}" destId="{7D515D50-7187-334B-AEFC-1DD1D58DB315}" srcOrd="1" destOrd="0" parTransId="{DF79F8A7-37FB-4B49-8925-DA88529AAE24}" sibTransId="{326BAF04-84E0-EB41-9701-05897D8C0172}"/>
    <dgm:cxn modelId="{78C955A0-C1CD-C74D-A192-CD0095B938F6}" type="presOf" srcId="{B980D260-1F46-F74D-96FD-DCBD2F4E5F61}" destId="{FDD3A926-559A-464C-AC3E-C889030B8BD3}" srcOrd="0" destOrd="0" presId="urn:microsoft.com/office/officeart/2005/8/layout/vList2"/>
    <dgm:cxn modelId="{290372A8-80CC-A647-9AB0-297722AB5B3D}" type="presOf" srcId="{21CCB651-A25B-EC4A-8B94-4973D3CDBBDE}" destId="{93F8CAC6-11E7-B44B-98E2-E27B4E68B8CD}" srcOrd="0" destOrd="0" presId="urn:microsoft.com/office/officeart/2005/8/layout/vList2"/>
    <dgm:cxn modelId="{1E8AAEDE-9C33-6D4F-B5DF-26125CB41010}" srcId="{A28BC51D-3CDB-2B4D-836A-F9C7FE04DC2C}" destId="{D3B1DA0B-0CEE-2740-A723-95104C3BCDB5}" srcOrd="3" destOrd="0" parTransId="{109B32C8-B2F5-C346-8433-655B5ADA438A}" sibTransId="{31A68398-5670-7C4B-8A75-3EF5C1A4D37C}"/>
    <dgm:cxn modelId="{4BD1F5F6-DB5B-DA42-8791-C3DA3017E864}" type="presOf" srcId="{7D515D50-7187-334B-AEFC-1DD1D58DB315}" destId="{DFF1504E-0629-9D4C-AC65-AE499A46903C}" srcOrd="0" destOrd="0" presId="urn:microsoft.com/office/officeart/2005/8/layout/vList2"/>
    <dgm:cxn modelId="{950212FD-58F9-0641-B025-5B13B3E84B78}" srcId="{A28BC51D-3CDB-2B4D-836A-F9C7FE04DC2C}" destId="{B980D260-1F46-F74D-96FD-DCBD2F4E5F61}" srcOrd="0" destOrd="0" parTransId="{95C1759E-DDA4-BB46-9F64-CFA8D2803F3F}" sibTransId="{F561C997-5229-CD4B-B4A1-9129578B852B}"/>
    <dgm:cxn modelId="{BEC3562D-3D64-3A41-BD4B-B562032072CE}" type="presParOf" srcId="{097992AB-2F66-1E4D-8F1F-49B86EA5E8BE}" destId="{FDD3A926-559A-464C-AC3E-C889030B8BD3}" srcOrd="0" destOrd="0" presId="urn:microsoft.com/office/officeart/2005/8/layout/vList2"/>
    <dgm:cxn modelId="{D69793DE-4092-2A4E-A545-05A5877B4980}" type="presParOf" srcId="{097992AB-2F66-1E4D-8F1F-49B86EA5E8BE}" destId="{66AD9622-E4DC-AF4F-B4CB-A819A2C2EA0F}" srcOrd="1" destOrd="0" presId="urn:microsoft.com/office/officeart/2005/8/layout/vList2"/>
    <dgm:cxn modelId="{810AF3BE-D6B2-E84D-AEDD-58E643C575EF}" type="presParOf" srcId="{097992AB-2F66-1E4D-8F1F-49B86EA5E8BE}" destId="{DFF1504E-0629-9D4C-AC65-AE499A46903C}" srcOrd="2" destOrd="0" presId="urn:microsoft.com/office/officeart/2005/8/layout/vList2"/>
    <dgm:cxn modelId="{54ED5943-ECC7-A44F-A85F-DC9EB3ED6E13}" type="presParOf" srcId="{097992AB-2F66-1E4D-8F1F-49B86EA5E8BE}" destId="{FFA7830C-3E73-8B41-80F0-5B439B9E1BC7}" srcOrd="3" destOrd="0" presId="urn:microsoft.com/office/officeart/2005/8/layout/vList2"/>
    <dgm:cxn modelId="{FD7CC3EC-5F1A-7540-98CD-D57EAB6DB298}" type="presParOf" srcId="{097992AB-2F66-1E4D-8F1F-49B86EA5E8BE}" destId="{C85B4E69-C75C-F546-BDA9-2BB15B72B5CC}" srcOrd="4" destOrd="0" presId="urn:microsoft.com/office/officeart/2005/8/layout/vList2"/>
    <dgm:cxn modelId="{8BCF47D6-59F0-294F-98FD-0B0A1BD15A51}" type="presParOf" srcId="{097992AB-2F66-1E4D-8F1F-49B86EA5E8BE}" destId="{AB915FF5-DBDE-FB4D-86B8-7645819B1893}" srcOrd="5" destOrd="0" presId="urn:microsoft.com/office/officeart/2005/8/layout/vList2"/>
    <dgm:cxn modelId="{8E237709-E91E-954F-83A3-8B95CF9C13EF}" type="presParOf" srcId="{097992AB-2F66-1E4D-8F1F-49B86EA5E8BE}" destId="{D4D70DC0-2A7A-584F-9E83-AC6D39159F33}" srcOrd="6" destOrd="0" presId="urn:microsoft.com/office/officeart/2005/8/layout/vList2"/>
    <dgm:cxn modelId="{D6947CB3-B6B0-1043-8834-2443B8DEFA0E}" type="presParOf" srcId="{097992AB-2F66-1E4D-8F1F-49B86EA5E8BE}" destId="{B2A35F8C-76A0-AC47-A873-96BF676FF025}" srcOrd="7" destOrd="0" presId="urn:microsoft.com/office/officeart/2005/8/layout/vList2"/>
    <dgm:cxn modelId="{24E286D2-2F78-2E45-A798-F292D1B702F9}" type="presParOf" srcId="{097992AB-2F66-1E4D-8F1F-49B86EA5E8BE}" destId="{93F8CAC6-11E7-B44B-98E2-E27B4E68B8C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4CCBAD9-C389-F649-9846-3A1D1E7ED1B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49B8639F-4717-FC40-9FA0-5175B6CCB992}">
      <dgm:prSet/>
      <dgm:spPr>
        <a:solidFill>
          <a:srgbClr val="AEAED5"/>
        </a:solidFill>
      </dgm:spPr>
      <dgm:t>
        <a:bodyPr/>
        <a:lstStyle/>
        <a:p>
          <a:r>
            <a:rPr lang="en-GB" dirty="0">
              <a:solidFill>
                <a:srgbClr val="3C3B71"/>
              </a:solidFill>
              <a:latin typeface="Montserrat" pitchFamily="2" charset="77"/>
            </a:rPr>
            <a:t>% scores will be used as a  benchmarking </a:t>
          </a:r>
        </a:p>
      </dgm:t>
    </dgm:pt>
    <dgm:pt modelId="{3EB56589-A85E-1D49-AFBF-AA8F7AC329F6}" type="parTrans" cxnId="{9965E491-5104-4C40-BD91-A7A491731FBA}">
      <dgm:prSet/>
      <dgm:spPr/>
      <dgm:t>
        <a:bodyPr/>
        <a:lstStyle/>
        <a:p>
          <a:endParaRPr lang="en-GB"/>
        </a:p>
      </dgm:t>
    </dgm:pt>
    <dgm:pt modelId="{65471FD9-0776-5E4D-9A31-13561915B929}" type="sibTrans" cxnId="{9965E491-5104-4C40-BD91-A7A491731FBA}">
      <dgm:prSet/>
      <dgm:spPr/>
      <dgm:t>
        <a:bodyPr/>
        <a:lstStyle/>
        <a:p>
          <a:endParaRPr lang="en-GB"/>
        </a:p>
      </dgm:t>
    </dgm:pt>
    <dgm:pt modelId="{F56BCF10-B019-0E41-B0CB-9C5B5EC34168}">
      <dgm:prSet/>
      <dgm:spPr>
        <a:solidFill>
          <a:srgbClr val="9859CD"/>
        </a:solidFill>
      </dgm:spPr>
      <dgm:t>
        <a:bodyPr/>
        <a:lstStyle/>
        <a:p>
          <a:r>
            <a:rPr lang="en-GB" dirty="0">
              <a:solidFill>
                <a:schemeClr val="bg1"/>
              </a:solidFill>
              <a:latin typeface="Montserrat" pitchFamily="2" charset="77"/>
            </a:rPr>
            <a:t>CQC can update ratings at any time </a:t>
          </a:r>
        </a:p>
      </dgm:t>
    </dgm:pt>
    <dgm:pt modelId="{38FA6FA0-D7D1-ED46-8573-5D2BE7BBC409}" type="parTrans" cxnId="{940F03B4-4027-9049-A779-D4F77DD9075A}">
      <dgm:prSet/>
      <dgm:spPr/>
      <dgm:t>
        <a:bodyPr/>
        <a:lstStyle/>
        <a:p>
          <a:endParaRPr lang="en-GB"/>
        </a:p>
      </dgm:t>
    </dgm:pt>
    <dgm:pt modelId="{E0CE4AEE-16F3-B14F-A87B-2F77D590632A}" type="sibTrans" cxnId="{940F03B4-4027-9049-A779-D4F77DD9075A}">
      <dgm:prSet/>
      <dgm:spPr/>
      <dgm:t>
        <a:bodyPr/>
        <a:lstStyle/>
        <a:p>
          <a:endParaRPr lang="en-GB"/>
        </a:p>
      </dgm:t>
    </dgm:pt>
    <dgm:pt modelId="{81930E78-C8D3-7E40-A6DD-096D9CBBAD0B}">
      <dgm:prSet/>
      <dgm:spPr>
        <a:solidFill>
          <a:srgbClr val="8250C4"/>
        </a:solidFill>
      </dgm:spPr>
      <dgm:t>
        <a:bodyPr/>
        <a:lstStyle/>
        <a:p>
          <a:r>
            <a:rPr lang="en-GB" dirty="0">
              <a:solidFill>
                <a:schemeClr val="bg1"/>
              </a:solidFill>
              <a:latin typeface="Montserrat" pitchFamily="2" charset="77"/>
            </a:rPr>
            <a:t>No mention of how the ratings review process will happen.</a:t>
          </a:r>
        </a:p>
      </dgm:t>
    </dgm:pt>
    <dgm:pt modelId="{4F01C277-B136-A745-91A9-EE377758F3DD}" type="parTrans" cxnId="{3B2F8EBC-BAB3-E449-9C35-D565C438C70B}">
      <dgm:prSet/>
      <dgm:spPr/>
      <dgm:t>
        <a:bodyPr/>
        <a:lstStyle/>
        <a:p>
          <a:endParaRPr lang="en-GB"/>
        </a:p>
      </dgm:t>
    </dgm:pt>
    <dgm:pt modelId="{475FB3F8-409A-C445-983E-385051557B6A}" type="sibTrans" cxnId="{3B2F8EBC-BAB3-E449-9C35-D565C438C70B}">
      <dgm:prSet/>
      <dgm:spPr/>
      <dgm:t>
        <a:bodyPr/>
        <a:lstStyle/>
        <a:p>
          <a:endParaRPr lang="en-GB"/>
        </a:p>
      </dgm:t>
    </dgm:pt>
    <dgm:pt modelId="{35256CE5-A6EC-774A-9CEA-9CBB8E83A66A}">
      <dgm:prSet/>
      <dgm:spPr>
        <a:solidFill>
          <a:srgbClr val="A88CCD"/>
        </a:solidFill>
      </dgm:spPr>
      <dgm:t>
        <a:bodyPr/>
        <a:lstStyle/>
        <a:p>
          <a:r>
            <a:rPr lang="en-GB" dirty="0">
              <a:solidFill>
                <a:schemeClr val="bg1"/>
              </a:solidFill>
              <a:latin typeface="Montserrat" pitchFamily="2" charset="77"/>
            </a:rPr>
            <a:t>Rating Limiters (currently Well Led ) Still not clear if the current rating limiters will apply . </a:t>
          </a:r>
        </a:p>
      </dgm:t>
    </dgm:pt>
    <dgm:pt modelId="{F9DC59B1-CC8A-9848-BB8F-04DC4F16CFB8}" type="parTrans" cxnId="{95CD39D9-1CC0-BD48-8E79-C6CE13C7561B}">
      <dgm:prSet/>
      <dgm:spPr/>
      <dgm:t>
        <a:bodyPr/>
        <a:lstStyle/>
        <a:p>
          <a:endParaRPr lang="en-GB"/>
        </a:p>
      </dgm:t>
    </dgm:pt>
    <dgm:pt modelId="{62F6E6EA-26FF-5E4B-BF3B-B40B78A71912}" type="sibTrans" cxnId="{95CD39D9-1CC0-BD48-8E79-C6CE13C7561B}">
      <dgm:prSet/>
      <dgm:spPr/>
      <dgm:t>
        <a:bodyPr/>
        <a:lstStyle/>
        <a:p>
          <a:endParaRPr lang="en-GB"/>
        </a:p>
      </dgm:t>
    </dgm:pt>
    <dgm:pt modelId="{0D6CDF18-8CD1-A043-81B8-E738646AE022}">
      <dgm:prSet/>
      <dgm:spPr>
        <a:solidFill>
          <a:srgbClr val="3C3B71"/>
        </a:solidFill>
      </dgm:spPr>
      <dgm:t>
        <a:bodyPr/>
        <a:lstStyle/>
        <a:p>
          <a:r>
            <a:rPr lang="en-GB" dirty="0">
              <a:solidFill>
                <a:schemeClr val="bg1"/>
              </a:solidFill>
              <a:latin typeface="Montserrat" pitchFamily="2" charset="77"/>
            </a:rPr>
            <a:t>Upper and Lower limit parameters </a:t>
          </a:r>
        </a:p>
        <a:p>
          <a:r>
            <a:rPr lang="en-GB" dirty="0">
              <a:solidFill>
                <a:schemeClr val="bg1"/>
              </a:solidFill>
              <a:latin typeface="Montserrat" pitchFamily="2" charset="77"/>
            </a:rPr>
            <a:t>( e.g. how far away you are from the next rating)</a:t>
          </a:r>
        </a:p>
      </dgm:t>
    </dgm:pt>
    <dgm:pt modelId="{74A7A8E8-F283-744D-A138-D6B8C73CA9CE}" type="sibTrans" cxnId="{EE47E55A-E0E1-7A43-8CDD-219F7F4ED09D}">
      <dgm:prSet/>
      <dgm:spPr/>
      <dgm:t>
        <a:bodyPr/>
        <a:lstStyle/>
        <a:p>
          <a:endParaRPr lang="en-GB"/>
        </a:p>
      </dgm:t>
    </dgm:pt>
    <dgm:pt modelId="{69B37B76-540B-1D4A-B4F5-C155E54C79B0}" type="parTrans" cxnId="{EE47E55A-E0E1-7A43-8CDD-219F7F4ED09D}">
      <dgm:prSet/>
      <dgm:spPr/>
      <dgm:t>
        <a:bodyPr/>
        <a:lstStyle/>
        <a:p>
          <a:endParaRPr lang="en-GB"/>
        </a:p>
      </dgm:t>
    </dgm:pt>
    <dgm:pt modelId="{EDC5C5FB-E0AC-0648-A0EE-5B691C4B327E}" type="pres">
      <dgm:prSet presAssocID="{24CCBAD9-C389-F649-9846-3A1D1E7ED1B0}" presName="Name0" presStyleCnt="0">
        <dgm:presLayoutVars>
          <dgm:dir/>
          <dgm:resizeHandles val="exact"/>
        </dgm:presLayoutVars>
      </dgm:prSet>
      <dgm:spPr/>
    </dgm:pt>
    <dgm:pt modelId="{8F34AB0E-FEB8-C442-9334-5B700DA7BE47}" type="pres">
      <dgm:prSet presAssocID="{49B8639F-4717-FC40-9FA0-5175B6CCB992}" presName="node" presStyleLbl="node1" presStyleIdx="0" presStyleCnt="5">
        <dgm:presLayoutVars>
          <dgm:bulletEnabled val="1"/>
        </dgm:presLayoutVars>
      </dgm:prSet>
      <dgm:spPr/>
    </dgm:pt>
    <dgm:pt modelId="{52666ADE-7B8F-9A48-8669-CB68805D6E4E}" type="pres">
      <dgm:prSet presAssocID="{65471FD9-0776-5E4D-9A31-13561915B929}" presName="sibTrans" presStyleLbl="sibTrans2D1" presStyleIdx="0" presStyleCnt="4"/>
      <dgm:spPr/>
    </dgm:pt>
    <dgm:pt modelId="{F403C7D3-659A-4245-8A64-1B16F0127F1C}" type="pres">
      <dgm:prSet presAssocID="{65471FD9-0776-5E4D-9A31-13561915B929}" presName="connectorText" presStyleLbl="sibTrans2D1" presStyleIdx="0" presStyleCnt="4"/>
      <dgm:spPr/>
    </dgm:pt>
    <dgm:pt modelId="{2B8D5E2E-9FFD-7F4C-B8A9-B89342EC1A47}" type="pres">
      <dgm:prSet presAssocID="{0D6CDF18-8CD1-A043-81B8-E738646AE022}" presName="node" presStyleLbl="node1" presStyleIdx="1" presStyleCnt="5">
        <dgm:presLayoutVars>
          <dgm:bulletEnabled val="1"/>
        </dgm:presLayoutVars>
      </dgm:prSet>
      <dgm:spPr/>
    </dgm:pt>
    <dgm:pt modelId="{B1077355-5D39-B64F-BB0B-376C881D7652}" type="pres">
      <dgm:prSet presAssocID="{74A7A8E8-F283-744D-A138-D6B8C73CA9CE}" presName="sibTrans" presStyleLbl="sibTrans2D1" presStyleIdx="1" presStyleCnt="4"/>
      <dgm:spPr/>
    </dgm:pt>
    <dgm:pt modelId="{897B77C0-0165-824E-9207-5C1E3F7B0260}" type="pres">
      <dgm:prSet presAssocID="{74A7A8E8-F283-744D-A138-D6B8C73CA9CE}" presName="connectorText" presStyleLbl="sibTrans2D1" presStyleIdx="1" presStyleCnt="4"/>
      <dgm:spPr/>
    </dgm:pt>
    <dgm:pt modelId="{10D6F888-9B59-8A4C-9BCE-4564385B9E3A}" type="pres">
      <dgm:prSet presAssocID="{F56BCF10-B019-0E41-B0CB-9C5B5EC34168}" presName="node" presStyleLbl="node1" presStyleIdx="2" presStyleCnt="5">
        <dgm:presLayoutVars>
          <dgm:bulletEnabled val="1"/>
        </dgm:presLayoutVars>
      </dgm:prSet>
      <dgm:spPr/>
    </dgm:pt>
    <dgm:pt modelId="{66BA1542-4106-0E46-BD48-30A792F2C4DA}" type="pres">
      <dgm:prSet presAssocID="{E0CE4AEE-16F3-B14F-A87B-2F77D590632A}" presName="sibTrans" presStyleLbl="sibTrans2D1" presStyleIdx="2" presStyleCnt="4"/>
      <dgm:spPr/>
    </dgm:pt>
    <dgm:pt modelId="{C90316C9-AA20-EA44-A5CF-96D7B6CEBE36}" type="pres">
      <dgm:prSet presAssocID="{E0CE4AEE-16F3-B14F-A87B-2F77D590632A}" presName="connectorText" presStyleLbl="sibTrans2D1" presStyleIdx="2" presStyleCnt="4"/>
      <dgm:spPr/>
    </dgm:pt>
    <dgm:pt modelId="{B30B6DB4-B991-9F45-8A94-6C3882761FC6}" type="pres">
      <dgm:prSet presAssocID="{81930E78-C8D3-7E40-A6DD-096D9CBBAD0B}" presName="node" presStyleLbl="node1" presStyleIdx="3" presStyleCnt="5">
        <dgm:presLayoutVars>
          <dgm:bulletEnabled val="1"/>
        </dgm:presLayoutVars>
      </dgm:prSet>
      <dgm:spPr/>
    </dgm:pt>
    <dgm:pt modelId="{B4E55ACE-17CD-AA46-B87A-C4B1857CA2D7}" type="pres">
      <dgm:prSet presAssocID="{475FB3F8-409A-C445-983E-385051557B6A}" presName="sibTrans" presStyleLbl="sibTrans2D1" presStyleIdx="3" presStyleCnt="4"/>
      <dgm:spPr/>
    </dgm:pt>
    <dgm:pt modelId="{26095336-4D2C-AF46-8F60-AEBFE77C6DCD}" type="pres">
      <dgm:prSet presAssocID="{475FB3F8-409A-C445-983E-385051557B6A}" presName="connectorText" presStyleLbl="sibTrans2D1" presStyleIdx="3" presStyleCnt="4"/>
      <dgm:spPr/>
    </dgm:pt>
    <dgm:pt modelId="{EE8C9F01-0F69-C647-B78A-F9FC0A507C3D}" type="pres">
      <dgm:prSet presAssocID="{35256CE5-A6EC-774A-9CEA-9CBB8E83A66A}" presName="node" presStyleLbl="node1" presStyleIdx="4" presStyleCnt="5">
        <dgm:presLayoutVars>
          <dgm:bulletEnabled val="1"/>
        </dgm:presLayoutVars>
      </dgm:prSet>
      <dgm:spPr/>
    </dgm:pt>
  </dgm:ptLst>
  <dgm:cxnLst>
    <dgm:cxn modelId="{2E0B7B06-8DAC-4149-8138-F43A381C28B8}" type="presOf" srcId="{65471FD9-0776-5E4D-9A31-13561915B929}" destId="{52666ADE-7B8F-9A48-8669-CB68805D6E4E}" srcOrd="0" destOrd="0" presId="urn:microsoft.com/office/officeart/2005/8/layout/process1"/>
    <dgm:cxn modelId="{9CB38A28-56C8-6546-A70E-26BCC746C2EF}" type="presOf" srcId="{24CCBAD9-C389-F649-9846-3A1D1E7ED1B0}" destId="{EDC5C5FB-E0AC-0648-A0EE-5B691C4B327E}" srcOrd="0" destOrd="0" presId="urn:microsoft.com/office/officeart/2005/8/layout/process1"/>
    <dgm:cxn modelId="{0DD02142-7E59-DC43-8C8B-6F5FA0965269}" type="presOf" srcId="{E0CE4AEE-16F3-B14F-A87B-2F77D590632A}" destId="{C90316C9-AA20-EA44-A5CF-96D7B6CEBE36}" srcOrd="1" destOrd="0" presId="urn:microsoft.com/office/officeart/2005/8/layout/process1"/>
    <dgm:cxn modelId="{F3EC0748-C0CA-7442-B7F0-25DE5AF80FAB}" type="presOf" srcId="{475FB3F8-409A-C445-983E-385051557B6A}" destId="{26095336-4D2C-AF46-8F60-AEBFE77C6DCD}" srcOrd="1" destOrd="0" presId="urn:microsoft.com/office/officeart/2005/8/layout/process1"/>
    <dgm:cxn modelId="{1E423473-A491-7049-A7EB-0E8905653898}" type="presOf" srcId="{35256CE5-A6EC-774A-9CEA-9CBB8E83A66A}" destId="{EE8C9F01-0F69-C647-B78A-F9FC0A507C3D}" srcOrd="0" destOrd="0" presId="urn:microsoft.com/office/officeart/2005/8/layout/process1"/>
    <dgm:cxn modelId="{7CDF4953-FDC1-604B-98A5-0CB46168E22C}" type="presOf" srcId="{475FB3F8-409A-C445-983E-385051557B6A}" destId="{B4E55ACE-17CD-AA46-B87A-C4B1857CA2D7}" srcOrd="0" destOrd="0" presId="urn:microsoft.com/office/officeart/2005/8/layout/process1"/>
    <dgm:cxn modelId="{C1615D74-8067-8F46-9E2D-D37BA47C132C}" type="presOf" srcId="{F56BCF10-B019-0E41-B0CB-9C5B5EC34168}" destId="{10D6F888-9B59-8A4C-9BCE-4564385B9E3A}" srcOrd="0" destOrd="0" presId="urn:microsoft.com/office/officeart/2005/8/layout/process1"/>
    <dgm:cxn modelId="{9EE6F477-A0C7-0947-AAE7-78D20535A101}" type="presOf" srcId="{65471FD9-0776-5E4D-9A31-13561915B929}" destId="{F403C7D3-659A-4245-8A64-1B16F0127F1C}" srcOrd="1" destOrd="0" presId="urn:microsoft.com/office/officeart/2005/8/layout/process1"/>
    <dgm:cxn modelId="{B35BFB57-C119-684B-97F1-693A8526B67C}" type="presOf" srcId="{49B8639F-4717-FC40-9FA0-5175B6CCB992}" destId="{8F34AB0E-FEB8-C442-9334-5B700DA7BE47}" srcOrd="0" destOrd="0" presId="urn:microsoft.com/office/officeart/2005/8/layout/process1"/>
    <dgm:cxn modelId="{EE47E55A-E0E1-7A43-8CDD-219F7F4ED09D}" srcId="{24CCBAD9-C389-F649-9846-3A1D1E7ED1B0}" destId="{0D6CDF18-8CD1-A043-81B8-E738646AE022}" srcOrd="1" destOrd="0" parTransId="{69B37B76-540B-1D4A-B4F5-C155E54C79B0}" sibTransId="{74A7A8E8-F283-744D-A138-D6B8C73CA9CE}"/>
    <dgm:cxn modelId="{AC50468C-ACAE-1A46-8452-AF209171A960}" type="presOf" srcId="{81930E78-C8D3-7E40-A6DD-096D9CBBAD0B}" destId="{B30B6DB4-B991-9F45-8A94-6C3882761FC6}" srcOrd="0" destOrd="0" presId="urn:microsoft.com/office/officeart/2005/8/layout/process1"/>
    <dgm:cxn modelId="{9965E491-5104-4C40-BD91-A7A491731FBA}" srcId="{24CCBAD9-C389-F649-9846-3A1D1E7ED1B0}" destId="{49B8639F-4717-FC40-9FA0-5175B6CCB992}" srcOrd="0" destOrd="0" parTransId="{3EB56589-A85E-1D49-AFBF-AA8F7AC329F6}" sibTransId="{65471FD9-0776-5E4D-9A31-13561915B929}"/>
    <dgm:cxn modelId="{F0A07DAC-F97E-BA4A-A219-F82506A99DD4}" type="presOf" srcId="{0D6CDF18-8CD1-A043-81B8-E738646AE022}" destId="{2B8D5E2E-9FFD-7F4C-B8A9-B89342EC1A47}" srcOrd="0" destOrd="0" presId="urn:microsoft.com/office/officeart/2005/8/layout/process1"/>
    <dgm:cxn modelId="{940F03B4-4027-9049-A779-D4F77DD9075A}" srcId="{24CCBAD9-C389-F649-9846-3A1D1E7ED1B0}" destId="{F56BCF10-B019-0E41-B0CB-9C5B5EC34168}" srcOrd="2" destOrd="0" parTransId="{38FA6FA0-D7D1-ED46-8573-5D2BE7BBC409}" sibTransId="{E0CE4AEE-16F3-B14F-A87B-2F77D590632A}"/>
    <dgm:cxn modelId="{3B2F8EBC-BAB3-E449-9C35-D565C438C70B}" srcId="{24CCBAD9-C389-F649-9846-3A1D1E7ED1B0}" destId="{81930E78-C8D3-7E40-A6DD-096D9CBBAD0B}" srcOrd="3" destOrd="0" parTransId="{4F01C277-B136-A745-91A9-EE377758F3DD}" sibTransId="{475FB3F8-409A-C445-983E-385051557B6A}"/>
    <dgm:cxn modelId="{95CD39D9-1CC0-BD48-8E79-C6CE13C7561B}" srcId="{24CCBAD9-C389-F649-9846-3A1D1E7ED1B0}" destId="{35256CE5-A6EC-774A-9CEA-9CBB8E83A66A}" srcOrd="4" destOrd="0" parTransId="{F9DC59B1-CC8A-9848-BB8F-04DC4F16CFB8}" sibTransId="{62F6E6EA-26FF-5E4B-BF3B-B40B78A71912}"/>
    <dgm:cxn modelId="{60EDD7DF-15E3-7D43-AD29-DDD93BDF106F}" type="presOf" srcId="{E0CE4AEE-16F3-B14F-A87B-2F77D590632A}" destId="{66BA1542-4106-0E46-BD48-30A792F2C4DA}" srcOrd="0" destOrd="0" presId="urn:microsoft.com/office/officeart/2005/8/layout/process1"/>
    <dgm:cxn modelId="{AFF0DEEA-87AA-C342-8827-7554003F8EA7}" type="presOf" srcId="{74A7A8E8-F283-744D-A138-D6B8C73CA9CE}" destId="{B1077355-5D39-B64F-BB0B-376C881D7652}" srcOrd="0" destOrd="0" presId="urn:microsoft.com/office/officeart/2005/8/layout/process1"/>
    <dgm:cxn modelId="{579403F0-5690-1648-ADF8-265AA47B00FB}" type="presOf" srcId="{74A7A8E8-F283-744D-A138-D6B8C73CA9CE}" destId="{897B77C0-0165-824E-9207-5C1E3F7B0260}" srcOrd="1" destOrd="0" presId="urn:microsoft.com/office/officeart/2005/8/layout/process1"/>
    <dgm:cxn modelId="{93A1BF80-C4DD-934B-98DD-4F811866958E}" type="presParOf" srcId="{EDC5C5FB-E0AC-0648-A0EE-5B691C4B327E}" destId="{8F34AB0E-FEB8-C442-9334-5B700DA7BE47}" srcOrd="0" destOrd="0" presId="urn:microsoft.com/office/officeart/2005/8/layout/process1"/>
    <dgm:cxn modelId="{ECA0FDD7-971B-8C41-B8B0-AEC4154E2305}" type="presParOf" srcId="{EDC5C5FB-E0AC-0648-A0EE-5B691C4B327E}" destId="{52666ADE-7B8F-9A48-8669-CB68805D6E4E}" srcOrd="1" destOrd="0" presId="urn:microsoft.com/office/officeart/2005/8/layout/process1"/>
    <dgm:cxn modelId="{7D2B2D34-1D96-0E4C-BBA0-4F167346DDCD}" type="presParOf" srcId="{52666ADE-7B8F-9A48-8669-CB68805D6E4E}" destId="{F403C7D3-659A-4245-8A64-1B16F0127F1C}" srcOrd="0" destOrd="0" presId="urn:microsoft.com/office/officeart/2005/8/layout/process1"/>
    <dgm:cxn modelId="{39C58F2A-7807-8D42-A837-FC391C6DE855}" type="presParOf" srcId="{EDC5C5FB-E0AC-0648-A0EE-5B691C4B327E}" destId="{2B8D5E2E-9FFD-7F4C-B8A9-B89342EC1A47}" srcOrd="2" destOrd="0" presId="urn:microsoft.com/office/officeart/2005/8/layout/process1"/>
    <dgm:cxn modelId="{80E666F8-6C29-834C-81C2-FD3E3BA9207F}" type="presParOf" srcId="{EDC5C5FB-E0AC-0648-A0EE-5B691C4B327E}" destId="{B1077355-5D39-B64F-BB0B-376C881D7652}" srcOrd="3" destOrd="0" presId="urn:microsoft.com/office/officeart/2005/8/layout/process1"/>
    <dgm:cxn modelId="{D3BFE2B2-06BB-4C47-BB89-FBB3122D536E}" type="presParOf" srcId="{B1077355-5D39-B64F-BB0B-376C881D7652}" destId="{897B77C0-0165-824E-9207-5C1E3F7B0260}" srcOrd="0" destOrd="0" presId="urn:microsoft.com/office/officeart/2005/8/layout/process1"/>
    <dgm:cxn modelId="{8501A414-DAB7-744F-A5FB-63FFF970E44C}" type="presParOf" srcId="{EDC5C5FB-E0AC-0648-A0EE-5B691C4B327E}" destId="{10D6F888-9B59-8A4C-9BCE-4564385B9E3A}" srcOrd="4" destOrd="0" presId="urn:microsoft.com/office/officeart/2005/8/layout/process1"/>
    <dgm:cxn modelId="{D8F7B5C9-ADD6-D146-A662-46C18B0EAC0A}" type="presParOf" srcId="{EDC5C5FB-E0AC-0648-A0EE-5B691C4B327E}" destId="{66BA1542-4106-0E46-BD48-30A792F2C4DA}" srcOrd="5" destOrd="0" presId="urn:microsoft.com/office/officeart/2005/8/layout/process1"/>
    <dgm:cxn modelId="{57713D96-5C0F-EF4B-A00F-A11E403DACD4}" type="presParOf" srcId="{66BA1542-4106-0E46-BD48-30A792F2C4DA}" destId="{C90316C9-AA20-EA44-A5CF-96D7B6CEBE36}" srcOrd="0" destOrd="0" presId="urn:microsoft.com/office/officeart/2005/8/layout/process1"/>
    <dgm:cxn modelId="{9498B2AB-2779-904E-98B3-AF09E8062FC4}" type="presParOf" srcId="{EDC5C5FB-E0AC-0648-A0EE-5B691C4B327E}" destId="{B30B6DB4-B991-9F45-8A94-6C3882761FC6}" srcOrd="6" destOrd="0" presId="urn:microsoft.com/office/officeart/2005/8/layout/process1"/>
    <dgm:cxn modelId="{73D83A09-D6A6-AA44-BA36-57D0BEF4C154}" type="presParOf" srcId="{EDC5C5FB-E0AC-0648-A0EE-5B691C4B327E}" destId="{B4E55ACE-17CD-AA46-B87A-C4B1857CA2D7}" srcOrd="7" destOrd="0" presId="urn:microsoft.com/office/officeart/2005/8/layout/process1"/>
    <dgm:cxn modelId="{A753891E-0F91-6D46-AADC-71BAF28F419B}" type="presParOf" srcId="{B4E55ACE-17CD-AA46-B87A-C4B1857CA2D7}" destId="{26095336-4D2C-AF46-8F60-AEBFE77C6DCD}" srcOrd="0" destOrd="0" presId="urn:microsoft.com/office/officeart/2005/8/layout/process1"/>
    <dgm:cxn modelId="{F69FE0E9-D6BC-544D-A951-1B7E76FC0AEE}" type="presParOf" srcId="{EDC5C5FB-E0AC-0648-A0EE-5B691C4B327E}" destId="{EE8C9F01-0F69-C647-B78A-F9FC0A507C3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9C580B-42B8-5F4D-BD50-77D11163B8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1D3B0135-5027-C741-92D6-6B0209931E57}">
      <dgm:prSet/>
      <dgm:spPr>
        <a:solidFill>
          <a:srgbClr val="AEAED5"/>
        </a:solidFill>
      </dgm:spPr>
      <dgm:t>
        <a:bodyPr/>
        <a:lstStyle/>
        <a:p>
          <a:r>
            <a:rPr lang="en-GB" b="0" dirty="0">
              <a:latin typeface="Montserrat" pitchFamily="2" charset="77"/>
            </a:rPr>
            <a:t>Date of inspections no longer linked to ratings </a:t>
          </a:r>
          <a:endParaRPr lang="en-GB" dirty="0">
            <a:latin typeface="Montserrat" pitchFamily="2" charset="77"/>
          </a:endParaRPr>
        </a:p>
      </dgm:t>
    </dgm:pt>
    <dgm:pt modelId="{CF4FD20E-258B-E547-8B8F-0A44026D2273}" type="parTrans" cxnId="{4DB5D61C-6C28-154C-BB71-D77CA9D0DC91}">
      <dgm:prSet/>
      <dgm:spPr/>
      <dgm:t>
        <a:bodyPr/>
        <a:lstStyle/>
        <a:p>
          <a:endParaRPr lang="en-GB"/>
        </a:p>
      </dgm:t>
    </dgm:pt>
    <dgm:pt modelId="{82D20FD6-2276-2640-ACC4-F94A8AECA156}" type="sibTrans" cxnId="{4DB5D61C-6C28-154C-BB71-D77CA9D0DC91}">
      <dgm:prSet/>
      <dgm:spPr/>
      <dgm:t>
        <a:bodyPr/>
        <a:lstStyle/>
        <a:p>
          <a:endParaRPr lang="en-GB"/>
        </a:p>
      </dgm:t>
    </dgm:pt>
    <dgm:pt modelId="{9896780F-11B5-BA4C-8C8B-DB0ED23CCB7C}">
      <dgm:prSet/>
      <dgm:spPr>
        <a:solidFill>
          <a:srgbClr val="3C3B71"/>
        </a:solidFill>
      </dgm:spPr>
      <dgm:t>
        <a:bodyPr/>
        <a:lstStyle/>
        <a:p>
          <a:r>
            <a:rPr lang="en-GB" b="0" dirty="0">
              <a:latin typeface="Montserrat" pitchFamily="2" charset="77"/>
            </a:rPr>
            <a:t>Ratings may be  changed without site  visits or looking at all  Quality Statements</a:t>
          </a:r>
          <a:endParaRPr lang="en-GB" dirty="0">
            <a:latin typeface="Montserrat" pitchFamily="2" charset="77"/>
          </a:endParaRPr>
        </a:p>
      </dgm:t>
    </dgm:pt>
    <dgm:pt modelId="{C260632F-552E-E94A-BB83-92415CC3DEF2}" type="parTrans" cxnId="{6C9EF96F-63B3-674E-B735-1F4255F3EE29}">
      <dgm:prSet/>
      <dgm:spPr/>
      <dgm:t>
        <a:bodyPr/>
        <a:lstStyle/>
        <a:p>
          <a:endParaRPr lang="en-GB"/>
        </a:p>
      </dgm:t>
    </dgm:pt>
    <dgm:pt modelId="{E494FCA8-12BE-F242-BF64-DE3F79E27A8F}" type="sibTrans" cxnId="{6C9EF96F-63B3-674E-B735-1F4255F3EE29}">
      <dgm:prSet/>
      <dgm:spPr/>
      <dgm:t>
        <a:bodyPr/>
        <a:lstStyle/>
        <a:p>
          <a:endParaRPr lang="en-GB"/>
        </a:p>
      </dgm:t>
    </dgm:pt>
    <dgm:pt modelId="{4A8ADFA3-E1EF-AC4C-879B-D61F2A661F9F}">
      <dgm:prSet/>
      <dgm:spPr>
        <a:solidFill>
          <a:srgbClr val="8250C4"/>
        </a:solidFill>
      </dgm:spPr>
      <dgm:t>
        <a:bodyPr/>
        <a:lstStyle/>
        <a:p>
          <a:r>
            <a:rPr lang="en-GB" b="0" dirty="0">
              <a:latin typeface="Montserrat" pitchFamily="2" charset="77"/>
            </a:rPr>
            <a:t>Desktop ‘assessment’ using digital evidence collected remotely</a:t>
          </a:r>
          <a:endParaRPr lang="en-GB" dirty="0">
            <a:latin typeface="Montserrat" pitchFamily="2" charset="77"/>
          </a:endParaRPr>
        </a:p>
      </dgm:t>
    </dgm:pt>
    <dgm:pt modelId="{4F127D94-EEA3-1148-B9CB-FBC20AEEC21D}" type="parTrans" cxnId="{2E1BC3A0-8B72-D241-A01F-C6C5993632DA}">
      <dgm:prSet/>
      <dgm:spPr/>
      <dgm:t>
        <a:bodyPr/>
        <a:lstStyle/>
        <a:p>
          <a:endParaRPr lang="en-GB"/>
        </a:p>
      </dgm:t>
    </dgm:pt>
    <dgm:pt modelId="{F72E1C79-1648-6440-8FD7-E2B115BDF521}" type="sibTrans" cxnId="{2E1BC3A0-8B72-D241-A01F-C6C5993632DA}">
      <dgm:prSet/>
      <dgm:spPr/>
      <dgm:t>
        <a:bodyPr/>
        <a:lstStyle/>
        <a:p>
          <a:endParaRPr lang="en-GB"/>
        </a:p>
      </dgm:t>
    </dgm:pt>
    <dgm:pt modelId="{B91FA3D8-A761-FD41-BA67-5AFBBEA2562B}">
      <dgm:prSet/>
      <dgm:spPr>
        <a:solidFill>
          <a:srgbClr val="9859CD"/>
        </a:solidFill>
      </dgm:spPr>
      <dgm:t>
        <a:bodyPr/>
        <a:lstStyle/>
        <a:p>
          <a:r>
            <a:rPr lang="en-GB" dirty="0">
              <a:latin typeface="Montserrat" pitchFamily="2" charset="77"/>
            </a:rPr>
            <a:t>Planned &amp; Responsive Assessment Activity </a:t>
          </a:r>
        </a:p>
      </dgm:t>
    </dgm:pt>
    <dgm:pt modelId="{3D47D072-7A3C-B443-A31B-1BAB85467B41}" type="parTrans" cxnId="{21FD3F7C-BC59-9542-ACB9-BB24EE03E892}">
      <dgm:prSet/>
      <dgm:spPr/>
      <dgm:t>
        <a:bodyPr/>
        <a:lstStyle/>
        <a:p>
          <a:endParaRPr lang="en-GB"/>
        </a:p>
      </dgm:t>
    </dgm:pt>
    <dgm:pt modelId="{FB777247-C6A8-1F4E-B366-C420A5A84A65}" type="sibTrans" cxnId="{21FD3F7C-BC59-9542-ACB9-BB24EE03E892}">
      <dgm:prSet/>
      <dgm:spPr/>
      <dgm:t>
        <a:bodyPr/>
        <a:lstStyle/>
        <a:p>
          <a:endParaRPr lang="en-GB"/>
        </a:p>
      </dgm:t>
    </dgm:pt>
    <dgm:pt modelId="{9E550C4F-71D8-F24C-9C6E-F7336724C323}">
      <dgm:prSet/>
      <dgm:spPr>
        <a:solidFill>
          <a:srgbClr val="643AB7"/>
        </a:solidFill>
      </dgm:spPr>
      <dgm:t>
        <a:bodyPr/>
        <a:lstStyle/>
        <a:p>
          <a:r>
            <a:rPr lang="en-GB" dirty="0">
              <a:latin typeface="Montserrat" pitchFamily="2" charset="77"/>
            </a:rPr>
            <a:t>What happen in between these activities </a:t>
          </a:r>
        </a:p>
      </dgm:t>
    </dgm:pt>
    <dgm:pt modelId="{E8C57721-7455-F34E-9D62-76485961638C}" type="parTrans" cxnId="{51BA6242-BF70-594D-94C0-63A11A0C37DB}">
      <dgm:prSet/>
      <dgm:spPr/>
      <dgm:t>
        <a:bodyPr/>
        <a:lstStyle/>
        <a:p>
          <a:endParaRPr lang="en-GB"/>
        </a:p>
      </dgm:t>
    </dgm:pt>
    <dgm:pt modelId="{436E70BD-E2B1-B242-B70F-071B290F0161}" type="sibTrans" cxnId="{51BA6242-BF70-594D-94C0-63A11A0C37DB}">
      <dgm:prSet/>
      <dgm:spPr/>
      <dgm:t>
        <a:bodyPr/>
        <a:lstStyle/>
        <a:p>
          <a:endParaRPr lang="en-GB"/>
        </a:p>
      </dgm:t>
    </dgm:pt>
    <dgm:pt modelId="{EBE95C93-CC2B-F24C-98E3-C632422004A6}">
      <dgm:prSet/>
      <dgm:spPr>
        <a:solidFill>
          <a:srgbClr val="3C3B71"/>
        </a:solidFill>
      </dgm:spPr>
      <dgm:t>
        <a:bodyPr/>
        <a:lstStyle/>
        <a:p>
          <a:r>
            <a:rPr lang="en-GB" dirty="0">
              <a:latin typeface="Montserrat" pitchFamily="2" charset="77"/>
            </a:rPr>
            <a:t>Proactive asking for information </a:t>
          </a:r>
        </a:p>
      </dgm:t>
    </dgm:pt>
    <dgm:pt modelId="{600CFE41-52D1-B345-90CA-B7A5B128FFB2}" type="parTrans" cxnId="{68D15B01-9A8A-E74F-9506-CE6F6B62D50D}">
      <dgm:prSet/>
      <dgm:spPr/>
      <dgm:t>
        <a:bodyPr/>
        <a:lstStyle/>
        <a:p>
          <a:endParaRPr lang="en-GB"/>
        </a:p>
      </dgm:t>
    </dgm:pt>
    <dgm:pt modelId="{F16AF08C-58A2-7940-AFFB-CD4809DED787}" type="sibTrans" cxnId="{68D15B01-9A8A-E74F-9506-CE6F6B62D50D}">
      <dgm:prSet/>
      <dgm:spPr/>
      <dgm:t>
        <a:bodyPr/>
        <a:lstStyle/>
        <a:p>
          <a:endParaRPr lang="en-GB"/>
        </a:p>
      </dgm:t>
    </dgm:pt>
    <dgm:pt modelId="{F6A4BF6C-477F-2543-B9B6-9839F39085FA}" type="pres">
      <dgm:prSet presAssocID="{329C580B-42B8-5F4D-BD50-77D11163B8F6}" presName="linear" presStyleCnt="0">
        <dgm:presLayoutVars>
          <dgm:animLvl val="lvl"/>
          <dgm:resizeHandles val="exact"/>
        </dgm:presLayoutVars>
      </dgm:prSet>
      <dgm:spPr/>
    </dgm:pt>
    <dgm:pt modelId="{0FD80220-6989-044C-A448-036CC704A3AA}" type="pres">
      <dgm:prSet presAssocID="{1D3B0135-5027-C741-92D6-6B0209931E57}" presName="parentText" presStyleLbl="node1" presStyleIdx="0" presStyleCnt="6">
        <dgm:presLayoutVars>
          <dgm:chMax val="0"/>
          <dgm:bulletEnabled val="1"/>
        </dgm:presLayoutVars>
      </dgm:prSet>
      <dgm:spPr/>
    </dgm:pt>
    <dgm:pt modelId="{EE383395-3B2B-6840-9D16-E8C5DD84568E}" type="pres">
      <dgm:prSet presAssocID="{82D20FD6-2276-2640-ACC4-F94A8AECA156}" presName="spacer" presStyleCnt="0"/>
      <dgm:spPr/>
    </dgm:pt>
    <dgm:pt modelId="{DF3245A1-EAD6-F342-AC08-98BACC1D7E27}" type="pres">
      <dgm:prSet presAssocID="{9896780F-11B5-BA4C-8C8B-DB0ED23CCB7C}" presName="parentText" presStyleLbl="node1" presStyleIdx="1" presStyleCnt="6">
        <dgm:presLayoutVars>
          <dgm:chMax val="0"/>
          <dgm:bulletEnabled val="1"/>
        </dgm:presLayoutVars>
      </dgm:prSet>
      <dgm:spPr/>
    </dgm:pt>
    <dgm:pt modelId="{A1E98E8C-C644-7547-9BA9-F84CA72CC35D}" type="pres">
      <dgm:prSet presAssocID="{E494FCA8-12BE-F242-BF64-DE3F79E27A8F}" presName="spacer" presStyleCnt="0"/>
      <dgm:spPr/>
    </dgm:pt>
    <dgm:pt modelId="{61F3BDCA-E219-AC4F-8695-FC74BE4C2CE6}" type="pres">
      <dgm:prSet presAssocID="{4A8ADFA3-E1EF-AC4C-879B-D61F2A661F9F}" presName="parentText" presStyleLbl="node1" presStyleIdx="2" presStyleCnt="6">
        <dgm:presLayoutVars>
          <dgm:chMax val="0"/>
          <dgm:bulletEnabled val="1"/>
        </dgm:presLayoutVars>
      </dgm:prSet>
      <dgm:spPr/>
    </dgm:pt>
    <dgm:pt modelId="{A683663E-B4D1-8440-A701-1B239FAB3E86}" type="pres">
      <dgm:prSet presAssocID="{F72E1C79-1648-6440-8FD7-E2B115BDF521}" presName="spacer" presStyleCnt="0"/>
      <dgm:spPr/>
    </dgm:pt>
    <dgm:pt modelId="{A3520E19-E56D-8C49-9CFD-35C731C50EB0}" type="pres">
      <dgm:prSet presAssocID="{B91FA3D8-A761-FD41-BA67-5AFBBEA2562B}" presName="parentText" presStyleLbl="node1" presStyleIdx="3" presStyleCnt="6">
        <dgm:presLayoutVars>
          <dgm:chMax val="0"/>
          <dgm:bulletEnabled val="1"/>
        </dgm:presLayoutVars>
      </dgm:prSet>
      <dgm:spPr/>
    </dgm:pt>
    <dgm:pt modelId="{6F077F0D-8B0E-C549-8642-31056BA72B40}" type="pres">
      <dgm:prSet presAssocID="{FB777247-C6A8-1F4E-B366-C420A5A84A65}" presName="spacer" presStyleCnt="0"/>
      <dgm:spPr/>
    </dgm:pt>
    <dgm:pt modelId="{1FE0DA49-9CF7-8945-ADE6-F2E969CA0BE6}" type="pres">
      <dgm:prSet presAssocID="{9E550C4F-71D8-F24C-9C6E-F7336724C323}" presName="parentText" presStyleLbl="node1" presStyleIdx="4" presStyleCnt="6">
        <dgm:presLayoutVars>
          <dgm:chMax val="0"/>
          <dgm:bulletEnabled val="1"/>
        </dgm:presLayoutVars>
      </dgm:prSet>
      <dgm:spPr/>
    </dgm:pt>
    <dgm:pt modelId="{03813E8E-AF43-D148-807F-172A5C8F6037}" type="pres">
      <dgm:prSet presAssocID="{436E70BD-E2B1-B242-B70F-071B290F0161}" presName="spacer" presStyleCnt="0"/>
      <dgm:spPr/>
    </dgm:pt>
    <dgm:pt modelId="{DE4E89E5-85AF-4442-BC07-83E224BA3C32}" type="pres">
      <dgm:prSet presAssocID="{EBE95C93-CC2B-F24C-98E3-C632422004A6}" presName="parentText" presStyleLbl="node1" presStyleIdx="5" presStyleCnt="6">
        <dgm:presLayoutVars>
          <dgm:chMax val="0"/>
          <dgm:bulletEnabled val="1"/>
        </dgm:presLayoutVars>
      </dgm:prSet>
      <dgm:spPr/>
    </dgm:pt>
  </dgm:ptLst>
  <dgm:cxnLst>
    <dgm:cxn modelId="{68D15B01-9A8A-E74F-9506-CE6F6B62D50D}" srcId="{329C580B-42B8-5F4D-BD50-77D11163B8F6}" destId="{EBE95C93-CC2B-F24C-98E3-C632422004A6}" srcOrd="5" destOrd="0" parTransId="{600CFE41-52D1-B345-90CA-B7A5B128FFB2}" sibTransId="{F16AF08C-58A2-7940-AFFB-CD4809DED787}"/>
    <dgm:cxn modelId="{CB362309-C25F-0248-B810-783838B8D340}" type="presOf" srcId="{9896780F-11B5-BA4C-8C8B-DB0ED23CCB7C}" destId="{DF3245A1-EAD6-F342-AC08-98BACC1D7E27}" srcOrd="0" destOrd="0" presId="urn:microsoft.com/office/officeart/2005/8/layout/vList2"/>
    <dgm:cxn modelId="{C42D4811-6040-1646-8E21-8D246EC42DB5}" type="presOf" srcId="{1D3B0135-5027-C741-92D6-6B0209931E57}" destId="{0FD80220-6989-044C-A448-036CC704A3AA}" srcOrd="0" destOrd="0" presId="urn:microsoft.com/office/officeart/2005/8/layout/vList2"/>
    <dgm:cxn modelId="{4DB5D61C-6C28-154C-BB71-D77CA9D0DC91}" srcId="{329C580B-42B8-5F4D-BD50-77D11163B8F6}" destId="{1D3B0135-5027-C741-92D6-6B0209931E57}" srcOrd="0" destOrd="0" parTransId="{CF4FD20E-258B-E547-8B8F-0A44026D2273}" sibTransId="{82D20FD6-2276-2640-ACC4-F94A8AECA156}"/>
    <dgm:cxn modelId="{B02A742C-0F1B-E64C-AD9B-99FB0FCE7462}" type="presOf" srcId="{4A8ADFA3-E1EF-AC4C-879B-D61F2A661F9F}" destId="{61F3BDCA-E219-AC4F-8695-FC74BE4C2CE6}" srcOrd="0" destOrd="0" presId="urn:microsoft.com/office/officeart/2005/8/layout/vList2"/>
    <dgm:cxn modelId="{51BA6242-BF70-594D-94C0-63A11A0C37DB}" srcId="{329C580B-42B8-5F4D-BD50-77D11163B8F6}" destId="{9E550C4F-71D8-F24C-9C6E-F7336724C323}" srcOrd="4" destOrd="0" parTransId="{E8C57721-7455-F34E-9D62-76485961638C}" sibTransId="{436E70BD-E2B1-B242-B70F-071B290F0161}"/>
    <dgm:cxn modelId="{663A274A-2C46-4A43-B697-B267744C8700}" type="presOf" srcId="{EBE95C93-CC2B-F24C-98E3-C632422004A6}" destId="{DE4E89E5-85AF-4442-BC07-83E224BA3C32}" srcOrd="0" destOrd="0" presId="urn:microsoft.com/office/officeart/2005/8/layout/vList2"/>
    <dgm:cxn modelId="{6C9EF96F-63B3-674E-B735-1F4255F3EE29}" srcId="{329C580B-42B8-5F4D-BD50-77D11163B8F6}" destId="{9896780F-11B5-BA4C-8C8B-DB0ED23CCB7C}" srcOrd="1" destOrd="0" parTransId="{C260632F-552E-E94A-BB83-92415CC3DEF2}" sibTransId="{E494FCA8-12BE-F242-BF64-DE3F79E27A8F}"/>
    <dgm:cxn modelId="{95CBB072-F95D-A544-B37D-18FD74E16BDD}" type="presOf" srcId="{B91FA3D8-A761-FD41-BA67-5AFBBEA2562B}" destId="{A3520E19-E56D-8C49-9CFD-35C731C50EB0}" srcOrd="0" destOrd="0" presId="urn:microsoft.com/office/officeart/2005/8/layout/vList2"/>
    <dgm:cxn modelId="{21FD3F7C-BC59-9542-ACB9-BB24EE03E892}" srcId="{329C580B-42B8-5F4D-BD50-77D11163B8F6}" destId="{B91FA3D8-A761-FD41-BA67-5AFBBEA2562B}" srcOrd="3" destOrd="0" parTransId="{3D47D072-7A3C-B443-A31B-1BAB85467B41}" sibTransId="{FB777247-C6A8-1F4E-B366-C420A5A84A65}"/>
    <dgm:cxn modelId="{2E1BC3A0-8B72-D241-A01F-C6C5993632DA}" srcId="{329C580B-42B8-5F4D-BD50-77D11163B8F6}" destId="{4A8ADFA3-E1EF-AC4C-879B-D61F2A661F9F}" srcOrd="2" destOrd="0" parTransId="{4F127D94-EEA3-1148-B9CB-FBC20AEEC21D}" sibTransId="{F72E1C79-1648-6440-8FD7-E2B115BDF521}"/>
    <dgm:cxn modelId="{EF893AB8-88D1-814F-917C-62C5F7397E29}" type="presOf" srcId="{9E550C4F-71D8-F24C-9C6E-F7336724C323}" destId="{1FE0DA49-9CF7-8945-ADE6-F2E969CA0BE6}" srcOrd="0" destOrd="0" presId="urn:microsoft.com/office/officeart/2005/8/layout/vList2"/>
    <dgm:cxn modelId="{AD687FC6-C828-204E-8A04-00091070F6E5}" type="presOf" srcId="{329C580B-42B8-5F4D-BD50-77D11163B8F6}" destId="{F6A4BF6C-477F-2543-B9B6-9839F39085FA}" srcOrd="0" destOrd="0" presId="urn:microsoft.com/office/officeart/2005/8/layout/vList2"/>
    <dgm:cxn modelId="{0EC9878F-3C2C-2F44-A70D-21240FE624F5}" type="presParOf" srcId="{F6A4BF6C-477F-2543-B9B6-9839F39085FA}" destId="{0FD80220-6989-044C-A448-036CC704A3AA}" srcOrd="0" destOrd="0" presId="urn:microsoft.com/office/officeart/2005/8/layout/vList2"/>
    <dgm:cxn modelId="{25512114-3782-7942-BD75-948CFAD7601B}" type="presParOf" srcId="{F6A4BF6C-477F-2543-B9B6-9839F39085FA}" destId="{EE383395-3B2B-6840-9D16-E8C5DD84568E}" srcOrd="1" destOrd="0" presId="urn:microsoft.com/office/officeart/2005/8/layout/vList2"/>
    <dgm:cxn modelId="{BDA9E9D6-D2E3-3646-A189-BE4A2B945560}" type="presParOf" srcId="{F6A4BF6C-477F-2543-B9B6-9839F39085FA}" destId="{DF3245A1-EAD6-F342-AC08-98BACC1D7E27}" srcOrd="2" destOrd="0" presId="urn:microsoft.com/office/officeart/2005/8/layout/vList2"/>
    <dgm:cxn modelId="{5CB1096B-1E85-0C41-86D3-5D2CC3988B47}" type="presParOf" srcId="{F6A4BF6C-477F-2543-B9B6-9839F39085FA}" destId="{A1E98E8C-C644-7547-9BA9-F84CA72CC35D}" srcOrd="3" destOrd="0" presId="urn:microsoft.com/office/officeart/2005/8/layout/vList2"/>
    <dgm:cxn modelId="{9BDC3646-E2A7-D54C-A383-34C6DA10349C}" type="presParOf" srcId="{F6A4BF6C-477F-2543-B9B6-9839F39085FA}" destId="{61F3BDCA-E219-AC4F-8695-FC74BE4C2CE6}" srcOrd="4" destOrd="0" presId="urn:microsoft.com/office/officeart/2005/8/layout/vList2"/>
    <dgm:cxn modelId="{1F239FE2-463F-F64E-A8C2-F4EBD1BF317D}" type="presParOf" srcId="{F6A4BF6C-477F-2543-B9B6-9839F39085FA}" destId="{A683663E-B4D1-8440-A701-1B239FAB3E86}" srcOrd="5" destOrd="0" presId="urn:microsoft.com/office/officeart/2005/8/layout/vList2"/>
    <dgm:cxn modelId="{FEC318DC-0330-D646-BEDE-FE8038B4880E}" type="presParOf" srcId="{F6A4BF6C-477F-2543-B9B6-9839F39085FA}" destId="{A3520E19-E56D-8C49-9CFD-35C731C50EB0}" srcOrd="6" destOrd="0" presId="urn:microsoft.com/office/officeart/2005/8/layout/vList2"/>
    <dgm:cxn modelId="{F559283D-6F87-6E45-B7AC-F51CEC22F0BA}" type="presParOf" srcId="{F6A4BF6C-477F-2543-B9B6-9839F39085FA}" destId="{6F077F0D-8B0E-C549-8642-31056BA72B40}" srcOrd="7" destOrd="0" presId="urn:microsoft.com/office/officeart/2005/8/layout/vList2"/>
    <dgm:cxn modelId="{00B83932-2360-234C-BB0C-70F333B4A694}" type="presParOf" srcId="{F6A4BF6C-477F-2543-B9B6-9839F39085FA}" destId="{1FE0DA49-9CF7-8945-ADE6-F2E969CA0BE6}" srcOrd="8" destOrd="0" presId="urn:microsoft.com/office/officeart/2005/8/layout/vList2"/>
    <dgm:cxn modelId="{A2919DCB-8DB7-024D-AEF3-B243093C7BF9}" type="presParOf" srcId="{F6A4BF6C-477F-2543-B9B6-9839F39085FA}" destId="{03813E8E-AF43-D148-807F-172A5C8F6037}" srcOrd="9" destOrd="0" presId="urn:microsoft.com/office/officeart/2005/8/layout/vList2"/>
    <dgm:cxn modelId="{2C07040C-ECE0-9141-873A-97AEEF5F1F60}" type="presParOf" srcId="{F6A4BF6C-477F-2543-B9B6-9839F39085FA}" destId="{DE4E89E5-85AF-4442-BC07-83E224BA3C32}"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A90F407-56CC-6940-9AEB-5D98EE5B4682}"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en-GB"/>
        </a:p>
      </dgm:t>
    </dgm:pt>
    <dgm:pt modelId="{5C534457-6C80-5A45-9CBD-82DFFC0CF013}">
      <dgm:prSet/>
      <dgm:spPr>
        <a:solidFill>
          <a:srgbClr val="3C3B71"/>
        </a:solidFill>
      </dgm:spPr>
      <dgm:t>
        <a:bodyPr/>
        <a:lstStyle/>
        <a:p>
          <a:r>
            <a:rPr lang="en-GB" dirty="0">
              <a:latin typeface="Montserrat" pitchFamily="2" charset="77"/>
            </a:rPr>
            <a:t>Reports will become shorter !</a:t>
          </a:r>
        </a:p>
      </dgm:t>
    </dgm:pt>
    <dgm:pt modelId="{2650A2AE-0452-1745-ABE2-2F973871B250}" type="parTrans" cxnId="{C2BF40CD-29A6-BC49-898A-BDBED84C11B0}">
      <dgm:prSet/>
      <dgm:spPr/>
      <dgm:t>
        <a:bodyPr/>
        <a:lstStyle/>
        <a:p>
          <a:endParaRPr lang="en-GB"/>
        </a:p>
      </dgm:t>
    </dgm:pt>
    <dgm:pt modelId="{647C13EE-D835-B141-B7DA-3C807D8F96D6}" type="sibTrans" cxnId="{C2BF40CD-29A6-BC49-898A-BDBED84C11B0}">
      <dgm:prSet/>
      <dgm:spPr/>
      <dgm:t>
        <a:bodyPr/>
        <a:lstStyle/>
        <a:p>
          <a:endParaRPr lang="en-GB"/>
        </a:p>
      </dgm:t>
    </dgm:pt>
    <dgm:pt modelId="{91910EAF-4CA3-D64F-ADE8-BAF2CB2DA3EE}">
      <dgm:prSet/>
      <dgm:spPr>
        <a:solidFill>
          <a:srgbClr val="643AB7"/>
        </a:solidFill>
      </dgm:spPr>
      <dgm:t>
        <a:bodyPr/>
        <a:lstStyle/>
        <a:p>
          <a:r>
            <a:rPr lang="en-GB" dirty="0">
              <a:latin typeface="Montserrat" pitchFamily="2" charset="77"/>
            </a:rPr>
            <a:t>A collection of ‘summaries and benchmarking’ will be the basis of reports</a:t>
          </a:r>
        </a:p>
      </dgm:t>
    </dgm:pt>
    <dgm:pt modelId="{6E1ED5B9-7FF8-7F45-9400-C088927E5FC3}" type="parTrans" cxnId="{48299BC2-CAAA-1F4C-A916-FA36CED6F33D}">
      <dgm:prSet/>
      <dgm:spPr/>
      <dgm:t>
        <a:bodyPr/>
        <a:lstStyle/>
        <a:p>
          <a:endParaRPr lang="en-GB"/>
        </a:p>
      </dgm:t>
    </dgm:pt>
    <dgm:pt modelId="{5C512423-4B79-ED45-A3C1-7E06EBD75B67}" type="sibTrans" cxnId="{48299BC2-CAAA-1F4C-A916-FA36CED6F33D}">
      <dgm:prSet/>
      <dgm:spPr/>
      <dgm:t>
        <a:bodyPr/>
        <a:lstStyle/>
        <a:p>
          <a:endParaRPr lang="en-GB"/>
        </a:p>
      </dgm:t>
    </dgm:pt>
    <dgm:pt modelId="{78C299F8-9D4E-024C-889D-9FBBE16F4782}">
      <dgm:prSet/>
      <dgm:spPr>
        <a:solidFill>
          <a:srgbClr val="9859CD"/>
        </a:solidFill>
      </dgm:spPr>
      <dgm:t>
        <a:bodyPr/>
        <a:lstStyle/>
        <a:p>
          <a:r>
            <a:rPr lang="en-GB" dirty="0">
              <a:latin typeface="Montserrat" pitchFamily="2" charset="77"/>
            </a:rPr>
            <a:t>Standard automated text template will remain</a:t>
          </a:r>
        </a:p>
      </dgm:t>
    </dgm:pt>
    <dgm:pt modelId="{6DC8F7A1-D11B-6A43-9EE0-BCE64F5115CE}" type="parTrans" cxnId="{6E72D8A8-7C34-B846-8B62-112A4A2D9A66}">
      <dgm:prSet/>
      <dgm:spPr/>
      <dgm:t>
        <a:bodyPr/>
        <a:lstStyle/>
        <a:p>
          <a:endParaRPr lang="en-GB"/>
        </a:p>
      </dgm:t>
    </dgm:pt>
    <dgm:pt modelId="{EAD9AD38-F4FF-3640-B914-34C2E9AC44F0}" type="sibTrans" cxnId="{6E72D8A8-7C34-B846-8B62-112A4A2D9A66}">
      <dgm:prSet/>
      <dgm:spPr/>
      <dgm:t>
        <a:bodyPr/>
        <a:lstStyle/>
        <a:p>
          <a:endParaRPr lang="en-GB"/>
        </a:p>
      </dgm:t>
    </dgm:pt>
    <dgm:pt modelId="{EFC75030-7CC1-3C49-95EA-00E84947BA07}">
      <dgm:prSet/>
      <dgm:spPr>
        <a:solidFill>
          <a:srgbClr val="A88CCD"/>
        </a:solidFill>
      </dgm:spPr>
      <dgm:t>
        <a:bodyPr/>
        <a:lstStyle/>
        <a:p>
          <a:r>
            <a:rPr lang="en-GB" dirty="0">
              <a:latin typeface="Montserrat" pitchFamily="2" charset="77"/>
            </a:rPr>
            <a:t>Written for the public not provider</a:t>
          </a:r>
        </a:p>
      </dgm:t>
    </dgm:pt>
    <dgm:pt modelId="{1026B5A7-7EFE-4C4E-AC99-926835F90AB7}" type="parTrans" cxnId="{2BF626B6-7092-4248-BC8C-7FE1D8FC35D2}">
      <dgm:prSet/>
      <dgm:spPr/>
      <dgm:t>
        <a:bodyPr/>
        <a:lstStyle/>
        <a:p>
          <a:endParaRPr lang="en-GB"/>
        </a:p>
      </dgm:t>
    </dgm:pt>
    <dgm:pt modelId="{78A78DD9-748A-D740-B3DA-DB90FE096C85}" type="sibTrans" cxnId="{2BF626B6-7092-4248-BC8C-7FE1D8FC35D2}">
      <dgm:prSet/>
      <dgm:spPr/>
      <dgm:t>
        <a:bodyPr/>
        <a:lstStyle/>
        <a:p>
          <a:endParaRPr lang="en-GB"/>
        </a:p>
      </dgm:t>
    </dgm:pt>
    <dgm:pt modelId="{B8FFB745-C4FE-2445-A61E-993ED28EEBBA}">
      <dgm:prSet/>
      <dgm:spPr>
        <a:solidFill>
          <a:srgbClr val="AEAED5"/>
        </a:solidFill>
      </dgm:spPr>
      <dgm:t>
        <a:bodyPr/>
        <a:lstStyle/>
        <a:p>
          <a:r>
            <a:rPr lang="en-GB" dirty="0">
              <a:latin typeface="Montserrat" pitchFamily="2" charset="77"/>
            </a:rPr>
            <a:t>Factual Accuracy Challenging will still be in place </a:t>
          </a:r>
        </a:p>
      </dgm:t>
    </dgm:pt>
    <dgm:pt modelId="{74D6A658-5F7A-604E-944B-61FF2281C11C}" type="parTrans" cxnId="{F14263A6-2499-B547-9277-3A65B8E56772}">
      <dgm:prSet/>
      <dgm:spPr/>
      <dgm:t>
        <a:bodyPr/>
        <a:lstStyle/>
        <a:p>
          <a:endParaRPr lang="en-GB"/>
        </a:p>
      </dgm:t>
    </dgm:pt>
    <dgm:pt modelId="{FB765C3B-77E6-9C49-910B-3065A91D9FC9}" type="sibTrans" cxnId="{F14263A6-2499-B547-9277-3A65B8E56772}">
      <dgm:prSet/>
      <dgm:spPr/>
      <dgm:t>
        <a:bodyPr/>
        <a:lstStyle/>
        <a:p>
          <a:endParaRPr lang="en-GB"/>
        </a:p>
      </dgm:t>
    </dgm:pt>
    <dgm:pt modelId="{3203F01A-5051-4347-ADCA-6AFFFE3D5ACD}" type="pres">
      <dgm:prSet presAssocID="{6A90F407-56CC-6940-9AEB-5D98EE5B4682}" presName="diagram" presStyleCnt="0">
        <dgm:presLayoutVars>
          <dgm:dir/>
          <dgm:resizeHandles val="exact"/>
        </dgm:presLayoutVars>
      </dgm:prSet>
      <dgm:spPr/>
    </dgm:pt>
    <dgm:pt modelId="{0DFFBC9C-AFBC-F141-8F24-A3BDE5EE5A3F}" type="pres">
      <dgm:prSet presAssocID="{5C534457-6C80-5A45-9CBD-82DFFC0CF013}" presName="node" presStyleLbl="node1" presStyleIdx="0" presStyleCnt="5">
        <dgm:presLayoutVars>
          <dgm:bulletEnabled val="1"/>
        </dgm:presLayoutVars>
      </dgm:prSet>
      <dgm:spPr/>
    </dgm:pt>
    <dgm:pt modelId="{D0A84298-B9BB-EB49-B19A-B2553CDDE4FC}" type="pres">
      <dgm:prSet presAssocID="{647C13EE-D835-B141-B7DA-3C807D8F96D6}" presName="sibTrans" presStyleCnt="0"/>
      <dgm:spPr/>
    </dgm:pt>
    <dgm:pt modelId="{85B3CF44-7A0D-C541-BB70-E96AF014AA28}" type="pres">
      <dgm:prSet presAssocID="{91910EAF-4CA3-D64F-ADE8-BAF2CB2DA3EE}" presName="node" presStyleLbl="node1" presStyleIdx="1" presStyleCnt="5">
        <dgm:presLayoutVars>
          <dgm:bulletEnabled val="1"/>
        </dgm:presLayoutVars>
      </dgm:prSet>
      <dgm:spPr/>
    </dgm:pt>
    <dgm:pt modelId="{CBDD4062-5FC5-8B47-A166-523BE55CCC72}" type="pres">
      <dgm:prSet presAssocID="{5C512423-4B79-ED45-A3C1-7E06EBD75B67}" presName="sibTrans" presStyleCnt="0"/>
      <dgm:spPr/>
    </dgm:pt>
    <dgm:pt modelId="{DCC9B9F6-7F72-3140-8B4C-2E3D4D7F1A71}" type="pres">
      <dgm:prSet presAssocID="{78C299F8-9D4E-024C-889D-9FBBE16F4782}" presName="node" presStyleLbl="node1" presStyleIdx="2" presStyleCnt="5">
        <dgm:presLayoutVars>
          <dgm:bulletEnabled val="1"/>
        </dgm:presLayoutVars>
      </dgm:prSet>
      <dgm:spPr/>
    </dgm:pt>
    <dgm:pt modelId="{4E77EF7A-F131-1142-AC44-BE4BB44F6433}" type="pres">
      <dgm:prSet presAssocID="{EAD9AD38-F4FF-3640-B914-34C2E9AC44F0}" presName="sibTrans" presStyleCnt="0"/>
      <dgm:spPr/>
    </dgm:pt>
    <dgm:pt modelId="{0BDFF28C-B031-C54F-A15F-5F87288F0BB4}" type="pres">
      <dgm:prSet presAssocID="{EFC75030-7CC1-3C49-95EA-00E84947BA07}" presName="node" presStyleLbl="node1" presStyleIdx="3" presStyleCnt="5">
        <dgm:presLayoutVars>
          <dgm:bulletEnabled val="1"/>
        </dgm:presLayoutVars>
      </dgm:prSet>
      <dgm:spPr/>
    </dgm:pt>
    <dgm:pt modelId="{275C199E-E8A7-8E41-9EC2-956AE1C32563}" type="pres">
      <dgm:prSet presAssocID="{78A78DD9-748A-D740-B3DA-DB90FE096C85}" presName="sibTrans" presStyleCnt="0"/>
      <dgm:spPr/>
    </dgm:pt>
    <dgm:pt modelId="{35C664DA-9D3B-0742-8FB7-FFD42812E588}" type="pres">
      <dgm:prSet presAssocID="{B8FFB745-C4FE-2445-A61E-993ED28EEBBA}" presName="node" presStyleLbl="node1" presStyleIdx="4" presStyleCnt="5">
        <dgm:presLayoutVars>
          <dgm:bulletEnabled val="1"/>
        </dgm:presLayoutVars>
      </dgm:prSet>
      <dgm:spPr/>
    </dgm:pt>
  </dgm:ptLst>
  <dgm:cxnLst>
    <dgm:cxn modelId="{46C9134E-621D-344C-87FF-495181C07319}" type="presOf" srcId="{78C299F8-9D4E-024C-889D-9FBBE16F4782}" destId="{DCC9B9F6-7F72-3140-8B4C-2E3D4D7F1A71}" srcOrd="0" destOrd="0" presId="urn:microsoft.com/office/officeart/2005/8/layout/default"/>
    <dgm:cxn modelId="{FC1E0E93-2F4A-CC4B-BAC8-84A77E5654CD}" type="presOf" srcId="{6A90F407-56CC-6940-9AEB-5D98EE5B4682}" destId="{3203F01A-5051-4347-ADCA-6AFFFE3D5ACD}" srcOrd="0" destOrd="0" presId="urn:microsoft.com/office/officeart/2005/8/layout/default"/>
    <dgm:cxn modelId="{F2A2ED98-F4E2-954D-A07F-9FE4DC88ED41}" type="presOf" srcId="{5C534457-6C80-5A45-9CBD-82DFFC0CF013}" destId="{0DFFBC9C-AFBC-F141-8F24-A3BDE5EE5A3F}" srcOrd="0" destOrd="0" presId="urn:microsoft.com/office/officeart/2005/8/layout/default"/>
    <dgm:cxn modelId="{F14263A6-2499-B547-9277-3A65B8E56772}" srcId="{6A90F407-56CC-6940-9AEB-5D98EE5B4682}" destId="{B8FFB745-C4FE-2445-A61E-993ED28EEBBA}" srcOrd="4" destOrd="0" parTransId="{74D6A658-5F7A-604E-944B-61FF2281C11C}" sibTransId="{FB765C3B-77E6-9C49-910B-3065A91D9FC9}"/>
    <dgm:cxn modelId="{6E72D8A8-7C34-B846-8B62-112A4A2D9A66}" srcId="{6A90F407-56CC-6940-9AEB-5D98EE5B4682}" destId="{78C299F8-9D4E-024C-889D-9FBBE16F4782}" srcOrd="2" destOrd="0" parTransId="{6DC8F7A1-D11B-6A43-9EE0-BCE64F5115CE}" sibTransId="{EAD9AD38-F4FF-3640-B914-34C2E9AC44F0}"/>
    <dgm:cxn modelId="{2BF626B6-7092-4248-BC8C-7FE1D8FC35D2}" srcId="{6A90F407-56CC-6940-9AEB-5D98EE5B4682}" destId="{EFC75030-7CC1-3C49-95EA-00E84947BA07}" srcOrd="3" destOrd="0" parTransId="{1026B5A7-7EFE-4C4E-AC99-926835F90AB7}" sibTransId="{78A78DD9-748A-D740-B3DA-DB90FE096C85}"/>
    <dgm:cxn modelId="{48299BC2-CAAA-1F4C-A916-FA36CED6F33D}" srcId="{6A90F407-56CC-6940-9AEB-5D98EE5B4682}" destId="{91910EAF-4CA3-D64F-ADE8-BAF2CB2DA3EE}" srcOrd="1" destOrd="0" parTransId="{6E1ED5B9-7FF8-7F45-9400-C088927E5FC3}" sibTransId="{5C512423-4B79-ED45-A3C1-7E06EBD75B67}"/>
    <dgm:cxn modelId="{C2BF40CD-29A6-BC49-898A-BDBED84C11B0}" srcId="{6A90F407-56CC-6940-9AEB-5D98EE5B4682}" destId="{5C534457-6C80-5A45-9CBD-82DFFC0CF013}" srcOrd="0" destOrd="0" parTransId="{2650A2AE-0452-1745-ABE2-2F973871B250}" sibTransId="{647C13EE-D835-B141-B7DA-3C807D8F96D6}"/>
    <dgm:cxn modelId="{8EFFF2D1-DBA4-4C47-A117-DEB0C924D528}" type="presOf" srcId="{91910EAF-4CA3-D64F-ADE8-BAF2CB2DA3EE}" destId="{85B3CF44-7A0D-C541-BB70-E96AF014AA28}" srcOrd="0" destOrd="0" presId="urn:microsoft.com/office/officeart/2005/8/layout/default"/>
    <dgm:cxn modelId="{595630E7-297B-F348-8D74-2F5890456A43}" type="presOf" srcId="{B8FFB745-C4FE-2445-A61E-993ED28EEBBA}" destId="{35C664DA-9D3B-0742-8FB7-FFD42812E588}" srcOrd="0" destOrd="0" presId="urn:microsoft.com/office/officeart/2005/8/layout/default"/>
    <dgm:cxn modelId="{B6407CED-AF7E-7B41-B5DF-C5809F2B1DE9}" type="presOf" srcId="{EFC75030-7CC1-3C49-95EA-00E84947BA07}" destId="{0BDFF28C-B031-C54F-A15F-5F87288F0BB4}" srcOrd="0" destOrd="0" presId="urn:microsoft.com/office/officeart/2005/8/layout/default"/>
    <dgm:cxn modelId="{914BD3C8-2533-B349-B98A-E241AD67A46A}" type="presParOf" srcId="{3203F01A-5051-4347-ADCA-6AFFFE3D5ACD}" destId="{0DFFBC9C-AFBC-F141-8F24-A3BDE5EE5A3F}" srcOrd="0" destOrd="0" presId="urn:microsoft.com/office/officeart/2005/8/layout/default"/>
    <dgm:cxn modelId="{D8670E76-5B98-F44F-AC92-481C0CD4560B}" type="presParOf" srcId="{3203F01A-5051-4347-ADCA-6AFFFE3D5ACD}" destId="{D0A84298-B9BB-EB49-B19A-B2553CDDE4FC}" srcOrd="1" destOrd="0" presId="urn:microsoft.com/office/officeart/2005/8/layout/default"/>
    <dgm:cxn modelId="{779C40D1-D3A3-FD4B-975B-C2C995AE0A42}" type="presParOf" srcId="{3203F01A-5051-4347-ADCA-6AFFFE3D5ACD}" destId="{85B3CF44-7A0D-C541-BB70-E96AF014AA28}" srcOrd="2" destOrd="0" presId="urn:microsoft.com/office/officeart/2005/8/layout/default"/>
    <dgm:cxn modelId="{5D74AE51-33EE-E448-8420-12406DC70BC1}" type="presParOf" srcId="{3203F01A-5051-4347-ADCA-6AFFFE3D5ACD}" destId="{CBDD4062-5FC5-8B47-A166-523BE55CCC72}" srcOrd="3" destOrd="0" presId="urn:microsoft.com/office/officeart/2005/8/layout/default"/>
    <dgm:cxn modelId="{0B095C28-69D1-9F43-A365-52E2EF8E1054}" type="presParOf" srcId="{3203F01A-5051-4347-ADCA-6AFFFE3D5ACD}" destId="{DCC9B9F6-7F72-3140-8B4C-2E3D4D7F1A71}" srcOrd="4" destOrd="0" presId="urn:microsoft.com/office/officeart/2005/8/layout/default"/>
    <dgm:cxn modelId="{1F0A2226-328D-D54F-8081-5343CFA66B4E}" type="presParOf" srcId="{3203F01A-5051-4347-ADCA-6AFFFE3D5ACD}" destId="{4E77EF7A-F131-1142-AC44-BE4BB44F6433}" srcOrd="5" destOrd="0" presId="urn:microsoft.com/office/officeart/2005/8/layout/default"/>
    <dgm:cxn modelId="{0B457972-91FB-EF4B-B50A-655764919A19}" type="presParOf" srcId="{3203F01A-5051-4347-ADCA-6AFFFE3D5ACD}" destId="{0BDFF28C-B031-C54F-A15F-5F87288F0BB4}" srcOrd="6" destOrd="0" presId="urn:microsoft.com/office/officeart/2005/8/layout/default"/>
    <dgm:cxn modelId="{49D0AC71-3C88-7D4D-8AF7-44CA6B4EEA5C}" type="presParOf" srcId="{3203F01A-5051-4347-ADCA-6AFFFE3D5ACD}" destId="{275C199E-E8A7-8E41-9EC2-956AE1C32563}" srcOrd="7" destOrd="0" presId="urn:microsoft.com/office/officeart/2005/8/layout/default"/>
    <dgm:cxn modelId="{88C057B8-2162-D44D-AD62-7710574E5BE6}" type="presParOf" srcId="{3203F01A-5051-4347-ADCA-6AFFFE3D5ACD}" destId="{35C664DA-9D3B-0742-8FB7-FFD42812E58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8969B2-3F5A-1B41-8EF0-AA73A8B64D2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901B09E-988B-0647-A806-A093A629B256}">
      <dgm:prSet/>
      <dgm:spPr>
        <a:solidFill>
          <a:srgbClr val="6C3FC4"/>
        </a:solidFill>
      </dgm:spPr>
      <dgm:t>
        <a:bodyPr/>
        <a:lstStyle/>
        <a:p>
          <a:r>
            <a:rPr lang="en-GB" dirty="0">
              <a:latin typeface="Montserrat" pitchFamily="2" charset="77"/>
            </a:rPr>
            <a:t>The CQC now have new powers to oversee local authorities and integrated care systems under the Health and Care Act 2022. It will be based on three key themes for assessment: </a:t>
          </a:r>
        </a:p>
      </dgm:t>
    </dgm:pt>
    <dgm:pt modelId="{4C218418-34F7-CF48-83E5-2B84A655C0CB}" type="parTrans" cxnId="{1C316BC6-8E47-CA48-B2EB-B40165C0BDA6}">
      <dgm:prSet/>
      <dgm:spPr/>
      <dgm:t>
        <a:bodyPr/>
        <a:lstStyle/>
        <a:p>
          <a:endParaRPr lang="en-GB"/>
        </a:p>
      </dgm:t>
    </dgm:pt>
    <dgm:pt modelId="{26C028AD-0040-BD45-9EB9-BD1185344BEA}" type="sibTrans" cxnId="{1C316BC6-8E47-CA48-B2EB-B40165C0BDA6}">
      <dgm:prSet/>
      <dgm:spPr/>
      <dgm:t>
        <a:bodyPr/>
        <a:lstStyle/>
        <a:p>
          <a:endParaRPr lang="en-GB"/>
        </a:p>
      </dgm:t>
    </dgm:pt>
    <dgm:pt modelId="{16F60FBD-0513-A247-A107-6DDFF84D7770}">
      <dgm:prSet/>
      <dgm:spPr>
        <a:solidFill>
          <a:srgbClr val="3C3B71"/>
        </a:solidFill>
      </dgm:spPr>
      <dgm:t>
        <a:bodyPr/>
        <a:lstStyle/>
        <a:p>
          <a:r>
            <a:rPr lang="en-GB" dirty="0">
              <a:latin typeface="Montserrat" pitchFamily="2" charset="77"/>
            </a:rPr>
            <a:t>Support to deliver the objectives in their strategy of how care provided in a local system is improving outcomes &amp; reducing inequalities</a:t>
          </a:r>
        </a:p>
      </dgm:t>
    </dgm:pt>
    <dgm:pt modelId="{7CF50AF4-E4E7-624E-8F22-10A788F35891}" type="parTrans" cxnId="{EDEE6ED1-3FD2-C845-ACA8-5D4035707510}">
      <dgm:prSet/>
      <dgm:spPr/>
      <dgm:t>
        <a:bodyPr/>
        <a:lstStyle/>
        <a:p>
          <a:endParaRPr lang="en-GB"/>
        </a:p>
      </dgm:t>
    </dgm:pt>
    <dgm:pt modelId="{80CDB5B3-6AD3-D147-A259-810C1EB047BF}" type="sibTrans" cxnId="{EDEE6ED1-3FD2-C845-ACA8-5D4035707510}">
      <dgm:prSet/>
      <dgm:spPr/>
      <dgm:t>
        <a:bodyPr/>
        <a:lstStyle/>
        <a:p>
          <a:endParaRPr lang="en-GB"/>
        </a:p>
      </dgm:t>
    </dgm:pt>
    <dgm:pt modelId="{848E0302-AE60-4843-BF2A-E6F8C7CCE029}">
      <dgm:prSet/>
      <dgm:spPr>
        <a:solidFill>
          <a:srgbClr val="8250C4"/>
        </a:solidFill>
      </dgm:spPr>
      <dgm:t>
        <a:bodyPr/>
        <a:lstStyle/>
        <a:p>
          <a:r>
            <a:rPr lang="en-GB" dirty="0">
              <a:latin typeface="Montserrat" pitchFamily="2" charset="77"/>
            </a:rPr>
            <a:t>Transformative in how they bring together a view of quality across a local area/system.</a:t>
          </a:r>
        </a:p>
      </dgm:t>
    </dgm:pt>
    <dgm:pt modelId="{1BB5AC4C-211E-504D-9040-D9EECC8363D9}" type="parTrans" cxnId="{AA5518A6-5C39-2A4C-82FD-6D4638B2D893}">
      <dgm:prSet/>
      <dgm:spPr/>
      <dgm:t>
        <a:bodyPr/>
        <a:lstStyle/>
        <a:p>
          <a:endParaRPr lang="en-GB"/>
        </a:p>
      </dgm:t>
    </dgm:pt>
    <dgm:pt modelId="{DF5EF824-C122-A943-8599-ACBF1E50C5A8}" type="sibTrans" cxnId="{AA5518A6-5C39-2A4C-82FD-6D4638B2D893}">
      <dgm:prSet/>
      <dgm:spPr/>
      <dgm:t>
        <a:bodyPr/>
        <a:lstStyle/>
        <a:p>
          <a:endParaRPr lang="en-GB"/>
        </a:p>
      </dgm:t>
    </dgm:pt>
    <dgm:pt modelId="{BF3CE694-9E97-804C-8D27-751183112A26}">
      <dgm:prSet/>
      <dgm:spPr>
        <a:solidFill>
          <a:srgbClr val="AEAED5"/>
        </a:solidFill>
      </dgm:spPr>
      <dgm:t>
        <a:bodyPr/>
        <a:lstStyle/>
        <a:p>
          <a:r>
            <a:rPr lang="en-GB" dirty="0">
              <a:latin typeface="Montserrat" pitchFamily="2" charset="77"/>
            </a:rPr>
            <a:t>With the new powers, it creates a duty for CQC to enforce the NHS food and drink standards. </a:t>
          </a:r>
        </a:p>
      </dgm:t>
    </dgm:pt>
    <dgm:pt modelId="{5C729131-F540-444F-AD45-22CD30D7C9A8}" type="parTrans" cxnId="{20A1295F-DAF4-CC40-A55C-EC32DB60BF67}">
      <dgm:prSet/>
      <dgm:spPr/>
      <dgm:t>
        <a:bodyPr/>
        <a:lstStyle/>
        <a:p>
          <a:endParaRPr lang="en-GB"/>
        </a:p>
      </dgm:t>
    </dgm:pt>
    <dgm:pt modelId="{61C348D0-17C4-4C40-8B5A-FA500A66458F}" type="sibTrans" cxnId="{20A1295F-DAF4-CC40-A55C-EC32DB60BF67}">
      <dgm:prSet/>
      <dgm:spPr/>
      <dgm:t>
        <a:bodyPr/>
        <a:lstStyle/>
        <a:p>
          <a:endParaRPr lang="en-GB"/>
        </a:p>
      </dgm:t>
    </dgm:pt>
    <dgm:pt modelId="{FC674C5D-9EA3-6742-B6E0-D087F73E2540}" type="pres">
      <dgm:prSet presAssocID="{B78969B2-3F5A-1B41-8EF0-AA73A8B64D20}" presName="linear" presStyleCnt="0">
        <dgm:presLayoutVars>
          <dgm:animLvl val="lvl"/>
          <dgm:resizeHandles val="exact"/>
        </dgm:presLayoutVars>
      </dgm:prSet>
      <dgm:spPr/>
    </dgm:pt>
    <dgm:pt modelId="{D169A97C-E133-9B4E-9B59-1F9DBDE4ED46}" type="pres">
      <dgm:prSet presAssocID="{0901B09E-988B-0647-A806-A093A629B256}" presName="parentText" presStyleLbl="node1" presStyleIdx="0" presStyleCnt="4">
        <dgm:presLayoutVars>
          <dgm:chMax val="0"/>
          <dgm:bulletEnabled val="1"/>
        </dgm:presLayoutVars>
      </dgm:prSet>
      <dgm:spPr/>
    </dgm:pt>
    <dgm:pt modelId="{5E0A4451-33B5-4947-B55B-C2CFC50AB633}" type="pres">
      <dgm:prSet presAssocID="{26C028AD-0040-BD45-9EB9-BD1185344BEA}" presName="spacer" presStyleCnt="0"/>
      <dgm:spPr/>
    </dgm:pt>
    <dgm:pt modelId="{E8D2BAFF-E837-D341-B1E9-5FD17071CDB0}" type="pres">
      <dgm:prSet presAssocID="{16F60FBD-0513-A247-A107-6DDFF84D7770}" presName="parentText" presStyleLbl="node1" presStyleIdx="1" presStyleCnt="4">
        <dgm:presLayoutVars>
          <dgm:chMax val="0"/>
          <dgm:bulletEnabled val="1"/>
        </dgm:presLayoutVars>
      </dgm:prSet>
      <dgm:spPr/>
    </dgm:pt>
    <dgm:pt modelId="{D5542F14-0816-2D45-B7A0-0881CCE21C29}" type="pres">
      <dgm:prSet presAssocID="{80CDB5B3-6AD3-D147-A259-810C1EB047BF}" presName="spacer" presStyleCnt="0"/>
      <dgm:spPr/>
    </dgm:pt>
    <dgm:pt modelId="{2CF19EC5-C2AA-1540-8E98-90BEC2ABBD18}" type="pres">
      <dgm:prSet presAssocID="{848E0302-AE60-4843-BF2A-E6F8C7CCE029}" presName="parentText" presStyleLbl="node1" presStyleIdx="2" presStyleCnt="4">
        <dgm:presLayoutVars>
          <dgm:chMax val="0"/>
          <dgm:bulletEnabled val="1"/>
        </dgm:presLayoutVars>
      </dgm:prSet>
      <dgm:spPr/>
    </dgm:pt>
    <dgm:pt modelId="{70ED1ED0-DEF4-1D47-967F-FFF491916551}" type="pres">
      <dgm:prSet presAssocID="{DF5EF824-C122-A943-8599-ACBF1E50C5A8}" presName="spacer" presStyleCnt="0"/>
      <dgm:spPr/>
    </dgm:pt>
    <dgm:pt modelId="{7A930587-3FC3-344A-9456-18605CA354BE}" type="pres">
      <dgm:prSet presAssocID="{BF3CE694-9E97-804C-8D27-751183112A26}" presName="parentText" presStyleLbl="node1" presStyleIdx="3" presStyleCnt="4">
        <dgm:presLayoutVars>
          <dgm:chMax val="0"/>
          <dgm:bulletEnabled val="1"/>
        </dgm:presLayoutVars>
      </dgm:prSet>
      <dgm:spPr/>
    </dgm:pt>
  </dgm:ptLst>
  <dgm:cxnLst>
    <dgm:cxn modelId="{3188A518-7077-8E4D-858B-D2FE75A2A0BA}" type="presOf" srcId="{BF3CE694-9E97-804C-8D27-751183112A26}" destId="{7A930587-3FC3-344A-9456-18605CA354BE}" srcOrd="0" destOrd="0" presId="urn:microsoft.com/office/officeart/2005/8/layout/vList2"/>
    <dgm:cxn modelId="{20A1295F-DAF4-CC40-A55C-EC32DB60BF67}" srcId="{B78969B2-3F5A-1B41-8EF0-AA73A8B64D20}" destId="{BF3CE694-9E97-804C-8D27-751183112A26}" srcOrd="3" destOrd="0" parTransId="{5C729131-F540-444F-AD45-22CD30D7C9A8}" sibTransId="{61C348D0-17C4-4C40-8B5A-FA500A66458F}"/>
    <dgm:cxn modelId="{89297660-9D75-B246-8941-FA0622F4CCBB}" type="presOf" srcId="{0901B09E-988B-0647-A806-A093A629B256}" destId="{D169A97C-E133-9B4E-9B59-1F9DBDE4ED46}" srcOrd="0" destOrd="0" presId="urn:microsoft.com/office/officeart/2005/8/layout/vList2"/>
    <dgm:cxn modelId="{12B36252-E46F-6640-9C8C-4B13FB73C598}" type="presOf" srcId="{B78969B2-3F5A-1B41-8EF0-AA73A8B64D20}" destId="{FC674C5D-9EA3-6742-B6E0-D087F73E2540}" srcOrd="0" destOrd="0" presId="urn:microsoft.com/office/officeart/2005/8/layout/vList2"/>
    <dgm:cxn modelId="{AA5518A6-5C39-2A4C-82FD-6D4638B2D893}" srcId="{B78969B2-3F5A-1B41-8EF0-AA73A8B64D20}" destId="{848E0302-AE60-4843-BF2A-E6F8C7CCE029}" srcOrd="2" destOrd="0" parTransId="{1BB5AC4C-211E-504D-9040-D9EECC8363D9}" sibTransId="{DF5EF824-C122-A943-8599-ACBF1E50C5A8}"/>
    <dgm:cxn modelId="{CA7019B1-4AC9-D648-AB35-98CF4ECE7A81}" type="presOf" srcId="{16F60FBD-0513-A247-A107-6DDFF84D7770}" destId="{E8D2BAFF-E837-D341-B1E9-5FD17071CDB0}" srcOrd="0" destOrd="0" presId="urn:microsoft.com/office/officeart/2005/8/layout/vList2"/>
    <dgm:cxn modelId="{32B6A2B9-D635-E64B-9191-2B342D1255C5}" type="presOf" srcId="{848E0302-AE60-4843-BF2A-E6F8C7CCE029}" destId="{2CF19EC5-C2AA-1540-8E98-90BEC2ABBD18}" srcOrd="0" destOrd="0" presId="urn:microsoft.com/office/officeart/2005/8/layout/vList2"/>
    <dgm:cxn modelId="{1C316BC6-8E47-CA48-B2EB-B40165C0BDA6}" srcId="{B78969B2-3F5A-1B41-8EF0-AA73A8B64D20}" destId="{0901B09E-988B-0647-A806-A093A629B256}" srcOrd="0" destOrd="0" parTransId="{4C218418-34F7-CF48-83E5-2B84A655C0CB}" sibTransId="{26C028AD-0040-BD45-9EB9-BD1185344BEA}"/>
    <dgm:cxn modelId="{EDEE6ED1-3FD2-C845-ACA8-5D4035707510}" srcId="{B78969B2-3F5A-1B41-8EF0-AA73A8B64D20}" destId="{16F60FBD-0513-A247-A107-6DDFF84D7770}" srcOrd="1" destOrd="0" parTransId="{7CF50AF4-E4E7-624E-8F22-10A788F35891}" sibTransId="{80CDB5B3-6AD3-D147-A259-810C1EB047BF}"/>
    <dgm:cxn modelId="{EF68D9E5-AE07-B546-BD24-3F95C68423AF}" type="presParOf" srcId="{FC674C5D-9EA3-6742-B6E0-D087F73E2540}" destId="{D169A97C-E133-9B4E-9B59-1F9DBDE4ED46}" srcOrd="0" destOrd="0" presId="urn:microsoft.com/office/officeart/2005/8/layout/vList2"/>
    <dgm:cxn modelId="{29CE26BC-A354-FA45-8622-D22248C63BA4}" type="presParOf" srcId="{FC674C5D-9EA3-6742-B6E0-D087F73E2540}" destId="{5E0A4451-33B5-4947-B55B-C2CFC50AB633}" srcOrd="1" destOrd="0" presId="urn:microsoft.com/office/officeart/2005/8/layout/vList2"/>
    <dgm:cxn modelId="{BEFE5461-A9E7-7E40-BF13-B616D0312DEB}" type="presParOf" srcId="{FC674C5D-9EA3-6742-B6E0-D087F73E2540}" destId="{E8D2BAFF-E837-D341-B1E9-5FD17071CDB0}" srcOrd="2" destOrd="0" presId="urn:microsoft.com/office/officeart/2005/8/layout/vList2"/>
    <dgm:cxn modelId="{EA3671CD-2EA3-FF44-8D2E-83D3D3C355C9}" type="presParOf" srcId="{FC674C5D-9EA3-6742-B6E0-D087F73E2540}" destId="{D5542F14-0816-2D45-B7A0-0881CCE21C29}" srcOrd="3" destOrd="0" presId="urn:microsoft.com/office/officeart/2005/8/layout/vList2"/>
    <dgm:cxn modelId="{890F0EF3-A505-D847-B40B-A16ED9B9BDA5}" type="presParOf" srcId="{FC674C5D-9EA3-6742-B6E0-D087F73E2540}" destId="{2CF19EC5-C2AA-1540-8E98-90BEC2ABBD18}" srcOrd="4" destOrd="0" presId="urn:microsoft.com/office/officeart/2005/8/layout/vList2"/>
    <dgm:cxn modelId="{D7EF67E8-ED0C-974B-B285-C18D5BCE2F5A}" type="presParOf" srcId="{FC674C5D-9EA3-6742-B6E0-D087F73E2540}" destId="{70ED1ED0-DEF4-1D47-967F-FFF491916551}" srcOrd="5" destOrd="0" presId="urn:microsoft.com/office/officeart/2005/8/layout/vList2"/>
    <dgm:cxn modelId="{7C1AA172-3AA8-7048-8951-9218A3809B2C}" type="presParOf" srcId="{FC674C5D-9EA3-6742-B6E0-D087F73E2540}" destId="{7A930587-3FC3-344A-9456-18605CA354B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03851E-E617-D342-925C-AC9387453939}"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GB"/>
        </a:p>
      </dgm:t>
    </dgm:pt>
    <dgm:pt modelId="{60D179CB-9984-C743-867A-EE2811FE59F5}">
      <dgm:prSet/>
      <dgm:spPr>
        <a:solidFill>
          <a:srgbClr val="3C3B71">
            <a:alpha val="90000"/>
          </a:srgbClr>
        </a:solidFill>
      </dgm:spPr>
      <dgm:t>
        <a:bodyPr/>
        <a:lstStyle/>
        <a:p>
          <a:r>
            <a:rPr lang="en-GB" dirty="0">
              <a:latin typeface="Montserrat" pitchFamily="2" charset="77"/>
            </a:rPr>
            <a:t>T</a:t>
          </a:r>
          <a:r>
            <a:rPr lang="en-GB" b="0" i="0" dirty="0">
              <a:latin typeface="Montserrat" pitchFamily="2" charset="77"/>
            </a:rPr>
            <a:t>eams will be a mix of inspectors, assessors, co-ordinators and regulatory officers. </a:t>
          </a:r>
          <a:endParaRPr lang="en-GB" dirty="0">
            <a:latin typeface="Montserrat" pitchFamily="2" charset="77"/>
          </a:endParaRPr>
        </a:p>
      </dgm:t>
    </dgm:pt>
    <dgm:pt modelId="{410249F7-9A6E-9A42-B81C-4E79AD0A739C}" type="parTrans" cxnId="{36DF6B6E-75C8-EC4A-B258-5881E97C94B3}">
      <dgm:prSet/>
      <dgm:spPr/>
      <dgm:t>
        <a:bodyPr/>
        <a:lstStyle/>
        <a:p>
          <a:endParaRPr lang="en-GB"/>
        </a:p>
      </dgm:t>
    </dgm:pt>
    <dgm:pt modelId="{B57FBEC4-71E2-CD47-A1CE-E924E3803FFB}" type="sibTrans" cxnId="{36DF6B6E-75C8-EC4A-B258-5881E97C94B3}">
      <dgm:prSet/>
      <dgm:spPr/>
      <dgm:t>
        <a:bodyPr/>
        <a:lstStyle/>
        <a:p>
          <a:endParaRPr lang="en-GB"/>
        </a:p>
      </dgm:t>
    </dgm:pt>
    <dgm:pt modelId="{DCE88059-2CA0-6042-ABA7-D798C6B4F0CB}">
      <dgm:prSet/>
      <dgm:spPr>
        <a:solidFill>
          <a:srgbClr val="7030A0">
            <a:alpha val="80000"/>
          </a:srgbClr>
        </a:solidFill>
      </dgm:spPr>
      <dgm:t>
        <a:bodyPr/>
        <a:lstStyle/>
        <a:p>
          <a:r>
            <a:rPr lang="en-GB" dirty="0">
              <a:latin typeface="Montserrat" pitchFamily="2" charset="77"/>
            </a:rPr>
            <a:t>A T</a:t>
          </a:r>
          <a:r>
            <a:rPr lang="en-GB" b="0" i="0" dirty="0">
              <a:latin typeface="Montserrat" pitchFamily="2" charset="77"/>
            </a:rPr>
            <a:t>eam approach will be adopted by the CQC. </a:t>
          </a:r>
          <a:endParaRPr lang="en-GB" dirty="0">
            <a:latin typeface="Montserrat" pitchFamily="2" charset="77"/>
          </a:endParaRPr>
        </a:p>
      </dgm:t>
    </dgm:pt>
    <dgm:pt modelId="{DCAACE4E-45EF-394E-8F6D-D86E29B7584A}" type="parTrans" cxnId="{B6D2CC7A-091D-D94F-97BB-BEA78D4F8660}">
      <dgm:prSet/>
      <dgm:spPr/>
      <dgm:t>
        <a:bodyPr/>
        <a:lstStyle/>
        <a:p>
          <a:endParaRPr lang="en-GB"/>
        </a:p>
      </dgm:t>
    </dgm:pt>
    <dgm:pt modelId="{6B525C13-B610-7648-84BC-7800426DD880}" type="sibTrans" cxnId="{B6D2CC7A-091D-D94F-97BB-BEA78D4F8660}">
      <dgm:prSet/>
      <dgm:spPr/>
      <dgm:t>
        <a:bodyPr/>
        <a:lstStyle/>
        <a:p>
          <a:endParaRPr lang="en-GB"/>
        </a:p>
      </dgm:t>
    </dgm:pt>
    <dgm:pt modelId="{7553B922-BE9B-0C4B-ACF6-9ECFA79BE4C2}">
      <dgm:prSet/>
      <dgm:spPr>
        <a:solidFill>
          <a:srgbClr val="8250C4">
            <a:alpha val="69804"/>
          </a:srgbClr>
        </a:solidFill>
      </dgm:spPr>
      <dgm:t>
        <a:bodyPr/>
        <a:lstStyle/>
        <a:p>
          <a:r>
            <a:rPr lang="en-GB" dirty="0">
              <a:latin typeface="Montserrat" pitchFamily="2" charset="77"/>
            </a:rPr>
            <a:t>Supported by senior specialists</a:t>
          </a:r>
        </a:p>
      </dgm:t>
    </dgm:pt>
    <dgm:pt modelId="{B762908B-7AF1-3B47-9167-D2C06C884E2A}" type="parTrans" cxnId="{8192DC6E-0C0F-2A41-8A0E-C4EC8B08E572}">
      <dgm:prSet/>
      <dgm:spPr/>
      <dgm:t>
        <a:bodyPr/>
        <a:lstStyle/>
        <a:p>
          <a:endParaRPr lang="en-GB"/>
        </a:p>
      </dgm:t>
    </dgm:pt>
    <dgm:pt modelId="{353232C0-DE34-9740-B820-A327F534B146}" type="sibTrans" cxnId="{8192DC6E-0C0F-2A41-8A0E-C4EC8B08E572}">
      <dgm:prSet/>
      <dgm:spPr/>
      <dgm:t>
        <a:bodyPr/>
        <a:lstStyle/>
        <a:p>
          <a:endParaRPr lang="en-GB"/>
        </a:p>
      </dgm:t>
    </dgm:pt>
    <dgm:pt modelId="{2FD5F7F0-BC8E-E54A-BB72-3923A1C08536}">
      <dgm:prSet/>
      <dgm:spPr>
        <a:solidFill>
          <a:srgbClr val="6C3FC4">
            <a:alpha val="60000"/>
          </a:srgbClr>
        </a:solidFill>
      </dgm:spPr>
      <dgm:t>
        <a:bodyPr/>
        <a:lstStyle/>
        <a:p>
          <a:r>
            <a:rPr lang="en-GB" dirty="0">
              <a:latin typeface="Montserrat" pitchFamily="2" charset="77"/>
            </a:rPr>
            <a:t>National Operations </a:t>
          </a:r>
        </a:p>
      </dgm:t>
    </dgm:pt>
    <dgm:pt modelId="{4670FB16-688A-C043-BAFC-921CF5F683AE}" type="parTrans" cxnId="{786E12CF-70C2-D245-93CF-A724C22E0CA8}">
      <dgm:prSet/>
      <dgm:spPr/>
      <dgm:t>
        <a:bodyPr/>
        <a:lstStyle/>
        <a:p>
          <a:endParaRPr lang="en-GB"/>
        </a:p>
      </dgm:t>
    </dgm:pt>
    <dgm:pt modelId="{F545948D-7EB5-F943-8A22-7C80F1728C08}" type="sibTrans" cxnId="{786E12CF-70C2-D245-93CF-A724C22E0CA8}">
      <dgm:prSet/>
      <dgm:spPr/>
      <dgm:t>
        <a:bodyPr/>
        <a:lstStyle/>
        <a:p>
          <a:endParaRPr lang="en-GB"/>
        </a:p>
      </dgm:t>
    </dgm:pt>
    <dgm:pt modelId="{269484F1-6A8A-7749-935A-68ED1F026BD9}">
      <dgm:prSet/>
      <dgm:spPr>
        <a:solidFill>
          <a:srgbClr val="3C3B71">
            <a:alpha val="50000"/>
          </a:srgbClr>
        </a:solidFill>
      </dgm:spPr>
      <dgm:t>
        <a:bodyPr/>
        <a:lstStyle/>
        <a:p>
          <a:r>
            <a:rPr lang="en-GB" dirty="0">
              <a:latin typeface="Montserrat" pitchFamily="2" charset="77"/>
            </a:rPr>
            <a:t>Supported by a Central Hub </a:t>
          </a:r>
        </a:p>
      </dgm:t>
    </dgm:pt>
    <dgm:pt modelId="{50E32C19-D017-BC49-9109-D61531B6AB75}" type="parTrans" cxnId="{AF4FDAA2-EA3A-8F4F-9DB5-44064B2A3CD4}">
      <dgm:prSet/>
      <dgm:spPr/>
      <dgm:t>
        <a:bodyPr/>
        <a:lstStyle/>
        <a:p>
          <a:endParaRPr lang="en-GB"/>
        </a:p>
      </dgm:t>
    </dgm:pt>
    <dgm:pt modelId="{9541C1A0-823C-384D-A4DA-047AE5B3D6AA}" type="sibTrans" cxnId="{AF4FDAA2-EA3A-8F4F-9DB5-44064B2A3CD4}">
      <dgm:prSet/>
      <dgm:spPr/>
      <dgm:t>
        <a:bodyPr/>
        <a:lstStyle/>
        <a:p>
          <a:endParaRPr lang="en-GB"/>
        </a:p>
      </dgm:t>
    </dgm:pt>
    <dgm:pt modelId="{4D8A93B5-C0DC-E44B-AF43-4FFB736CCCFC}" type="pres">
      <dgm:prSet presAssocID="{E403851E-E617-D342-925C-AC9387453939}" presName="linear" presStyleCnt="0">
        <dgm:presLayoutVars>
          <dgm:animLvl val="lvl"/>
          <dgm:resizeHandles val="exact"/>
        </dgm:presLayoutVars>
      </dgm:prSet>
      <dgm:spPr/>
    </dgm:pt>
    <dgm:pt modelId="{093C702A-4235-D043-AD6A-ED50AE958B22}" type="pres">
      <dgm:prSet presAssocID="{60D179CB-9984-C743-867A-EE2811FE59F5}" presName="parentText" presStyleLbl="node1" presStyleIdx="0" presStyleCnt="5">
        <dgm:presLayoutVars>
          <dgm:chMax val="0"/>
          <dgm:bulletEnabled val="1"/>
        </dgm:presLayoutVars>
      </dgm:prSet>
      <dgm:spPr/>
    </dgm:pt>
    <dgm:pt modelId="{0A1E1AC2-8266-C942-B60B-7A8517210F6B}" type="pres">
      <dgm:prSet presAssocID="{B57FBEC4-71E2-CD47-A1CE-E924E3803FFB}" presName="spacer" presStyleCnt="0"/>
      <dgm:spPr/>
    </dgm:pt>
    <dgm:pt modelId="{2AA4A5CC-666A-954A-8986-8A36A7BA48F8}" type="pres">
      <dgm:prSet presAssocID="{DCE88059-2CA0-6042-ABA7-D798C6B4F0CB}" presName="parentText" presStyleLbl="node1" presStyleIdx="1" presStyleCnt="5">
        <dgm:presLayoutVars>
          <dgm:chMax val="0"/>
          <dgm:bulletEnabled val="1"/>
        </dgm:presLayoutVars>
      </dgm:prSet>
      <dgm:spPr/>
    </dgm:pt>
    <dgm:pt modelId="{19D46B0F-A305-DC4E-8770-85511BF868C4}" type="pres">
      <dgm:prSet presAssocID="{6B525C13-B610-7648-84BC-7800426DD880}" presName="spacer" presStyleCnt="0"/>
      <dgm:spPr/>
    </dgm:pt>
    <dgm:pt modelId="{AF004EC9-832B-BA4E-8804-300C9A6133B5}" type="pres">
      <dgm:prSet presAssocID="{7553B922-BE9B-0C4B-ACF6-9ECFA79BE4C2}" presName="parentText" presStyleLbl="node1" presStyleIdx="2" presStyleCnt="5">
        <dgm:presLayoutVars>
          <dgm:chMax val="0"/>
          <dgm:bulletEnabled val="1"/>
        </dgm:presLayoutVars>
      </dgm:prSet>
      <dgm:spPr/>
    </dgm:pt>
    <dgm:pt modelId="{5F55F8EC-91A6-8F42-933E-7B64735BDA17}" type="pres">
      <dgm:prSet presAssocID="{353232C0-DE34-9740-B820-A327F534B146}" presName="spacer" presStyleCnt="0"/>
      <dgm:spPr/>
    </dgm:pt>
    <dgm:pt modelId="{3EBC14D0-66F4-0B48-8000-99E6C5174931}" type="pres">
      <dgm:prSet presAssocID="{2FD5F7F0-BC8E-E54A-BB72-3923A1C08536}" presName="parentText" presStyleLbl="node1" presStyleIdx="3" presStyleCnt="5">
        <dgm:presLayoutVars>
          <dgm:chMax val="0"/>
          <dgm:bulletEnabled val="1"/>
        </dgm:presLayoutVars>
      </dgm:prSet>
      <dgm:spPr/>
    </dgm:pt>
    <dgm:pt modelId="{AC824F8A-5835-BC49-94B3-01212999D9AF}" type="pres">
      <dgm:prSet presAssocID="{F545948D-7EB5-F943-8A22-7C80F1728C08}" presName="spacer" presStyleCnt="0"/>
      <dgm:spPr/>
    </dgm:pt>
    <dgm:pt modelId="{864552F6-2935-7948-8C7F-5738D229DEF6}" type="pres">
      <dgm:prSet presAssocID="{269484F1-6A8A-7749-935A-68ED1F026BD9}" presName="parentText" presStyleLbl="node1" presStyleIdx="4" presStyleCnt="5">
        <dgm:presLayoutVars>
          <dgm:chMax val="0"/>
          <dgm:bulletEnabled val="1"/>
        </dgm:presLayoutVars>
      </dgm:prSet>
      <dgm:spPr/>
    </dgm:pt>
  </dgm:ptLst>
  <dgm:cxnLst>
    <dgm:cxn modelId="{5FCD0607-69B0-9E47-8E9C-59BF42B26F26}" type="presOf" srcId="{DCE88059-2CA0-6042-ABA7-D798C6B4F0CB}" destId="{2AA4A5CC-666A-954A-8986-8A36A7BA48F8}" srcOrd="0" destOrd="0" presId="urn:microsoft.com/office/officeart/2005/8/layout/vList2"/>
    <dgm:cxn modelId="{20DF4E1A-3A35-EE42-85F0-2503B718CD61}" type="presOf" srcId="{269484F1-6A8A-7749-935A-68ED1F026BD9}" destId="{864552F6-2935-7948-8C7F-5738D229DEF6}" srcOrd="0" destOrd="0" presId="urn:microsoft.com/office/officeart/2005/8/layout/vList2"/>
    <dgm:cxn modelId="{36DF6B6E-75C8-EC4A-B258-5881E97C94B3}" srcId="{E403851E-E617-D342-925C-AC9387453939}" destId="{60D179CB-9984-C743-867A-EE2811FE59F5}" srcOrd="0" destOrd="0" parTransId="{410249F7-9A6E-9A42-B81C-4E79AD0A739C}" sibTransId="{B57FBEC4-71E2-CD47-A1CE-E924E3803FFB}"/>
    <dgm:cxn modelId="{8192DC6E-0C0F-2A41-8A0E-C4EC8B08E572}" srcId="{E403851E-E617-D342-925C-AC9387453939}" destId="{7553B922-BE9B-0C4B-ACF6-9ECFA79BE4C2}" srcOrd="2" destOrd="0" parTransId="{B762908B-7AF1-3B47-9167-D2C06C884E2A}" sibTransId="{353232C0-DE34-9740-B820-A327F534B146}"/>
    <dgm:cxn modelId="{60814B74-5AC3-F94F-9F6D-E5D27499E600}" type="presOf" srcId="{2FD5F7F0-BC8E-E54A-BB72-3923A1C08536}" destId="{3EBC14D0-66F4-0B48-8000-99E6C5174931}" srcOrd="0" destOrd="0" presId="urn:microsoft.com/office/officeart/2005/8/layout/vList2"/>
    <dgm:cxn modelId="{B6D2CC7A-091D-D94F-97BB-BEA78D4F8660}" srcId="{E403851E-E617-D342-925C-AC9387453939}" destId="{DCE88059-2CA0-6042-ABA7-D798C6B4F0CB}" srcOrd="1" destOrd="0" parTransId="{DCAACE4E-45EF-394E-8F6D-D86E29B7584A}" sibTransId="{6B525C13-B610-7648-84BC-7800426DD880}"/>
    <dgm:cxn modelId="{47855D80-F941-744A-B7B0-F2AF717DD7E3}" type="presOf" srcId="{E403851E-E617-D342-925C-AC9387453939}" destId="{4D8A93B5-C0DC-E44B-AF43-4FFB736CCCFC}" srcOrd="0" destOrd="0" presId="urn:microsoft.com/office/officeart/2005/8/layout/vList2"/>
    <dgm:cxn modelId="{AF4FDAA2-EA3A-8F4F-9DB5-44064B2A3CD4}" srcId="{E403851E-E617-D342-925C-AC9387453939}" destId="{269484F1-6A8A-7749-935A-68ED1F026BD9}" srcOrd="4" destOrd="0" parTransId="{50E32C19-D017-BC49-9109-D61531B6AB75}" sibTransId="{9541C1A0-823C-384D-A4DA-047AE5B3D6AA}"/>
    <dgm:cxn modelId="{2FFC7EBF-C933-F144-9B01-A918FC4A442C}" type="presOf" srcId="{7553B922-BE9B-0C4B-ACF6-9ECFA79BE4C2}" destId="{AF004EC9-832B-BA4E-8804-300C9A6133B5}" srcOrd="0" destOrd="0" presId="urn:microsoft.com/office/officeart/2005/8/layout/vList2"/>
    <dgm:cxn modelId="{786E12CF-70C2-D245-93CF-A724C22E0CA8}" srcId="{E403851E-E617-D342-925C-AC9387453939}" destId="{2FD5F7F0-BC8E-E54A-BB72-3923A1C08536}" srcOrd="3" destOrd="0" parTransId="{4670FB16-688A-C043-BAFC-921CF5F683AE}" sibTransId="{F545948D-7EB5-F943-8A22-7C80F1728C08}"/>
    <dgm:cxn modelId="{961653DF-5514-4B41-9A72-CEEB5E0DA699}" type="presOf" srcId="{60D179CB-9984-C743-867A-EE2811FE59F5}" destId="{093C702A-4235-D043-AD6A-ED50AE958B22}" srcOrd="0" destOrd="0" presId="urn:microsoft.com/office/officeart/2005/8/layout/vList2"/>
    <dgm:cxn modelId="{CF575A4E-002F-9749-BA16-DF3599BA9D3D}" type="presParOf" srcId="{4D8A93B5-C0DC-E44B-AF43-4FFB736CCCFC}" destId="{093C702A-4235-D043-AD6A-ED50AE958B22}" srcOrd="0" destOrd="0" presId="urn:microsoft.com/office/officeart/2005/8/layout/vList2"/>
    <dgm:cxn modelId="{5DC35F13-FEF9-444D-A7D5-734F46F6E46C}" type="presParOf" srcId="{4D8A93B5-C0DC-E44B-AF43-4FFB736CCCFC}" destId="{0A1E1AC2-8266-C942-B60B-7A8517210F6B}" srcOrd="1" destOrd="0" presId="urn:microsoft.com/office/officeart/2005/8/layout/vList2"/>
    <dgm:cxn modelId="{CCE90E70-20D2-6242-8E8B-7F5FBF9E235E}" type="presParOf" srcId="{4D8A93B5-C0DC-E44B-AF43-4FFB736CCCFC}" destId="{2AA4A5CC-666A-954A-8986-8A36A7BA48F8}" srcOrd="2" destOrd="0" presId="urn:microsoft.com/office/officeart/2005/8/layout/vList2"/>
    <dgm:cxn modelId="{BC9247AB-A843-924C-852D-51C596138630}" type="presParOf" srcId="{4D8A93B5-C0DC-E44B-AF43-4FFB736CCCFC}" destId="{19D46B0F-A305-DC4E-8770-85511BF868C4}" srcOrd="3" destOrd="0" presId="urn:microsoft.com/office/officeart/2005/8/layout/vList2"/>
    <dgm:cxn modelId="{91F3A033-8F48-7146-B3DF-8593198B07B5}" type="presParOf" srcId="{4D8A93B5-C0DC-E44B-AF43-4FFB736CCCFC}" destId="{AF004EC9-832B-BA4E-8804-300C9A6133B5}" srcOrd="4" destOrd="0" presId="urn:microsoft.com/office/officeart/2005/8/layout/vList2"/>
    <dgm:cxn modelId="{F669ACE6-68BE-8C4C-B62A-96A00820D3C8}" type="presParOf" srcId="{4D8A93B5-C0DC-E44B-AF43-4FFB736CCCFC}" destId="{5F55F8EC-91A6-8F42-933E-7B64735BDA17}" srcOrd="5" destOrd="0" presId="urn:microsoft.com/office/officeart/2005/8/layout/vList2"/>
    <dgm:cxn modelId="{92DC6E7D-17DE-BB42-8352-50316DB9769E}" type="presParOf" srcId="{4D8A93B5-C0DC-E44B-AF43-4FFB736CCCFC}" destId="{3EBC14D0-66F4-0B48-8000-99E6C5174931}" srcOrd="6" destOrd="0" presId="urn:microsoft.com/office/officeart/2005/8/layout/vList2"/>
    <dgm:cxn modelId="{E157EA95-7577-EE44-BA23-EB0684384A3B}" type="presParOf" srcId="{4D8A93B5-C0DC-E44B-AF43-4FFB736CCCFC}" destId="{AC824F8A-5835-BC49-94B3-01212999D9AF}" srcOrd="7" destOrd="0" presId="urn:microsoft.com/office/officeart/2005/8/layout/vList2"/>
    <dgm:cxn modelId="{01827AEF-B496-E942-9DBC-BD06BE9B207A}" type="presParOf" srcId="{4D8A93B5-C0DC-E44B-AF43-4FFB736CCCFC}" destId="{864552F6-2935-7948-8C7F-5738D229DEF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533867-A45F-8849-8C4B-424F3984AB2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9A38948-2F90-6347-BF13-4C7A039D39E0}">
      <dgm:prSet/>
      <dgm:spPr>
        <a:solidFill>
          <a:srgbClr val="3C3B71"/>
        </a:solidFill>
      </dgm:spPr>
      <dgm:t>
        <a:bodyPr/>
        <a:lstStyle/>
        <a:p>
          <a:r>
            <a:rPr lang="en-GB" dirty="0">
              <a:latin typeface="Montserrat" pitchFamily="2" charset="77"/>
            </a:rPr>
            <a:t>Will be the way you give all interactions to the CQC </a:t>
          </a:r>
        </a:p>
      </dgm:t>
    </dgm:pt>
    <dgm:pt modelId="{EDBFCD1F-4BD0-A840-8063-0319A0CDCF77}" type="parTrans" cxnId="{E4F0DC8A-BB62-7B4F-8F91-DF608C9D1152}">
      <dgm:prSet/>
      <dgm:spPr/>
      <dgm:t>
        <a:bodyPr/>
        <a:lstStyle/>
        <a:p>
          <a:endParaRPr lang="en-GB"/>
        </a:p>
      </dgm:t>
    </dgm:pt>
    <dgm:pt modelId="{3BD97D6E-F047-EC43-9AE4-948410A70F6A}" type="sibTrans" cxnId="{E4F0DC8A-BB62-7B4F-8F91-DF608C9D1152}">
      <dgm:prSet/>
      <dgm:spPr/>
      <dgm:t>
        <a:bodyPr/>
        <a:lstStyle/>
        <a:p>
          <a:endParaRPr lang="en-GB"/>
        </a:p>
      </dgm:t>
    </dgm:pt>
    <dgm:pt modelId="{38BCD6A2-E45E-3248-B801-8E61C8BF9A05}">
      <dgm:prSet/>
      <dgm:spPr>
        <a:solidFill>
          <a:srgbClr val="9859CD"/>
        </a:solidFill>
      </dgm:spPr>
      <dgm:t>
        <a:bodyPr/>
        <a:lstStyle/>
        <a:p>
          <a:r>
            <a:rPr lang="en-GB" dirty="0">
              <a:latin typeface="Montserrat" pitchFamily="2" charset="77"/>
            </a:rPr>
            <a:t>Enables you to share info in </a:t>
          </a:r>
          <a:r>
            <a:rPr lang="en-GB" b="1" dirty="0">
              <a:latin typeface="Montserrat" pitchFamily="2" charset="77"/>
            </a:rPr>
            <a:t>real-time and provide commen</a:t>
          </a:r>
          <a:r>
            <a:rPr lang="en-GB" dirty="0">
              <a:latin typeface="Montserrat" pitchFamily="2" charset="77"/>
            </a:rPr>
            <a:t>t on the information the CQC holds on you </a:t>
          </a:r>
        </a:p>
      </dgm:t>
    </dgm:pt>
    <dgm:pt modelId="{F2EC6B93-9AB4-F944-A247-28D9645A38EC}" type="parTrans" cxnId="{8986E649-BC53-4848-9FD8-BC35668DA5BF}">
      <dgm:prSet/>
      <dgm:spPr/>
      <dgm:t>
        <a:bodyPr/>
        <a:lstStyle/>
        <a:p>
          <a:endParaRPr lang="en-GB"/>
        </a:p>
      </dgm:t>
    </dgm:pt>
    <dgm:pt modelId="{DD99302D-996C-1A46-BD60-C9943A3BC478}" type="sibTrans" cxnId="{8986E649-BC53-4848-9FD8-BC35668DA5BF}">
      <dgm:prSet/>
      <dgm:spPr/>
      <dgm:t>
        <a:bodyPr/>
        <a:lstStyle/>
        <a:p>
          <a:endParaRPr lang="en-GB"/>
        </a:p>
      </dgm:t>
    </dgm:pt>
    <dgm:pt modelId="{34F1864B-1A1B-EA41-9BBC-DB2F431B46F4}">
      <dgm:prSet/>
      <dgm:spPr>
        <a:solidFill>
          <a:srgbClr val="6C3FC4"/>
        </a:solidFill>
      </dgm:spPr>
      <dgm:t>
        <a:bodyPr/>
        <a:lstStyle/>
        <a:p>
          <a:r>
            <a:rPr lang="en-GB" dirty="0">
              <a:latin typeface="Montserrat" pitchFamily="2" charset="77"/>
            </a:rPr>
            <a:t>As of 1st Nov 2023, majority of providers have not yet received an invitation to the portal</a:t>
          </a:r>
        </a:p>
      </dgm:t>
    </dgm:pt>
    <dgm:pt modelId="{76F333B8-4419-BF4A-B1B2-07A257B1F290}" type="parTrans" cxnId="{FF5C746A-B02B-B346-9709-419D676BF01D}">
      <dgm:prSet/>
      <dgm:spPr/>
      <dgm:t>
        <a:bodyPr/>
        <a:lstStyle/>
        <a:p>
          <a:endParaRPr lang="en-GB"/>
        </a:p>
      </dgm:t>
    </dgm:pt>
    <dgm:pt modelId="{21AD1A83-8A05-CD4E-A670-9B8458D6EB43}" type="sibTrans" cxnId="{FF5C746A-B02B-B346-9709-419D676BF01D}">
      <dgm:prSet/>
      <dgm:spPr/>
      <dgm:t>
        <a:bodyPr/>
        <a:lstStyle/>
        <a:p>
          <a:endParaRPr lang="en-GB"/>
        </a:p>
      </dgm:t>
    </dgm:pt>
    <dgm:pt modelId="{4BBF1FB6-F25E-FC4B-B776-4BE55596DA6C}">
      <dgm:prSet/>
      <dgm:spPr>
        <a:solidFill>
          <a:srgbClr val="AEAED5"/>
        </a:solidFill>
      </dgm:spPr>
      <dgm:t>
        <a:bodyPr/>
        <a:lstStyle/>
        <a:p>
          <a:r>
            <a:rPr lang="en-GB" dirty="0">
              <a:latin typeface="Montserrat" pitchFamily="2" charset="77"/>
            </a:rPr>
            <a:t>Still unclear limits of what can be uploaded </a:t>
          </a:r>
        </a:p>
      </dgm:t>
    </dgm:pt>
    <dgm:pt modelId="{B9A154A2-57D1-9E4C-9AE7-50F19E1D859A}" type="parTrans" cxnId="{5DF44E02-EEA5-684B-B979-0DDFE260C7D6}">
      <dgm:prSet/>
      <dgm:spPr/>
      <dgm:t>
        <a:bodyPr/>
        <a:lstStyle/>
        <a:p>
          <a:endParaRPr lang="en-GB"/>
        </a:p>
      </dgm:t>
    </dgm:pt>
    <dgm:pt modelId="{BBCD4B30-8AD5-DA4D-BE78-2F5D74B3E391}" type="sibTrans" cxnId="{5DF44E02-EEA5-684B-B979-0DDFE260C7D6}">
      <dgm:prSet/>
      <dgm:spPr/>
      <dgm:t>
        <a:bodyPr/>
        <a:lstStyle/>
        <a:p>
          <a:endParaRPr lang="en-GB"/>
        </a:p>
      </dgm:t>
    </dgm:pt>
    <dgm:pt modelId="{BBC426BB-3CF5-CF4C-9627-14ADAE364F03}" type="pres">
      <dgm:prSet presAssocID="{5F533867-A45F-8849-8C4B-424F3984AB24}" presName="linear" presStyleCnt="0">
        <dgm:presLayoutVars>
          <dgm:animLvl val="lvl"/>
          <dgm:resizeHandles val="exact"/>
        </dgm:presLayoutVars>
      </dgm:prSet>
      <dgm:spPr/>
    </dgm:pt>
    <dgm:pt modelId="{EAB5F8CC-A7D5-E746-B35E-1477D1AA53F0}" type="pres">
      <dgm:prSet presAssocID="{59A38948-2F90-6347-BF13-4C7A039D39E0}" presName="parentText" presStyleLbl="node1" presStyleIdx="0" presStyleCnt="4">
        <dgm:presLayoutVars>
          <dgm:chMax val="0"/>
          <dgm:bulletEnabled val="1"/>
        </dgm:presLayoutVars>
      </dgm:prSet>
      <dgm:spPr/>
    </dgm:pt>
    <dgm:pt modelId="{06F5520F-B520-A04C-A915-964EBB86695B}" type="pres">
      <dgm:prSet presAssocID="{3BD97D6E-F047-EC43-9AE4-948410A70F6A}" presName="spacer" presStyleCnt="0"/>
      <dgm:spPr/>
    </dgm:pt>
    <dgm:pt modelId="{EF9FED4B-C36E-E946-8FC7-5496B1F6C7CE}" type="pres">
      <dgm:prSet presAssocID="{38BCD6A2-E45E-3248-B801-8E61C8BF9A05}" presName="parentText" presStyleLbl="node1" presStyleIdx="1" presStyleCnt="4">
        <dgm:presLayoutVars>
          <dgm:chMax val="0"/>
          <dgm:bulletEnabled val="1"/>
        </dgm:presLayoutVars>
      </dgm:prSet>
      <dgm:spPr/>
    </dgm:pt>
    <dgm:pt modelId="{923014A0-EA04-D04A-8150-7A8DD8D1BFDB}" type="pres">
      <dgm:prSet presAssocID="{DD99302D-996C-1A46-BD60-C9943A3BC478}" presName="spacer" presStyleCnt="0"/>
      <dgm:spPr/>
    </dgm:pt>
    <dgm:pt modelId="{E9A927E6-8410-E440-92C9-B913AC64DC81}" type="pres">
      <dgm:prSet presAssocID="{34F1864B-1A1B-EA41-9BBC-DB2F431B46F4}" presName="parentText" presStyleLbl="node1" presStyleIdx="2" presStyleCnt="4">
        <dgm:presLayoutVars>
          <dgm:chMax val="0"/>
          <dgm:bulletEnabled val="1"/>
        </dgm:presLayoutVars>
      </dgm:prSet>
      <dgm:spPr/>
    </dgm:pt>
    <dgm:pt modelId="{76743E85-48E1-4A42-B303-07F166288727}" type="pres">
      <dgm:prSet presAssocID="{21AD1A83-8A05-CD4E-A670-9B8458D6EB43}" presName="spacer" presStyleCnt="0"/>
      <dgm:spPr/>
    </dgm:pt>
    <dgm:pt modelId="{D8E61B6C-33E3-3E44-9139-5FC3B92554B8}" type="pres">
      <dgm:prSet presAssocID="{4BBF1FB6-F25E-FC4B-B776-4BE55596DA6C}" presName="parentText" presStyleLbl="node1" presStyleIdx="3" presStyleCnt="4">
        <dgm:presLayoutVars>
          <dgm:chMax val="0"/>
          <dgm:bulletEnabled val="1"/>
        </dgm:presLayoutVars>
      </dgm:prSet>
      <dgm:spPr/>
    </dgm:pt>
  </dgm:ptLst>
  <dgm:cxnLst>
    <dgm:cxn modelId="{5DF44E02-EEA5-684B-B979-0DDFE260C7D6}" srcId="{5F533867-A45F-8849-8C4B-424F3984AB24}" destId="{4BBF1FB6-F25E-FC4B-B776-4BE55596DA6C}" srcOrd="3" destOrd="0" parTransId="{B9A154A2-57D1-9E4C-9AE7-50F19E1D859A}" sibTransId="{BBCD4B30-8AD5-DA4D-BE78-2F5D74B3E391}"/>
    <dgm:cxn modelId="{D270F01E-2991-724A-8B3C-261591EFEE22}" type="presOf" srcId="{4BBF1FB6-F25E-FC4B-B776-4BE55596DA6C}" destId="{D8E61B6C-33E3-3E44-9139-5FC3B92554B8}" srcOrd="0" destOrd="0" presId="urn:microsoft.com/office/officeart/2005/8/layout/vList2"/>
    <dgm:cxn modelId="{3CB5A921-BD7E-5540-AF35-3AFD88B5B148}" type="presOf" srcId="{38BCD6A2-E45E-3248-B801-8E61C8BF9A05}" destId="{EF9FED4B-C36E-E946-8FC7-5496B1F6C7CE}" srcOrd="0" destOrd="0" presId="urn:microsoft.com/office/officeart/2005/8/layout/vList2"/>
    <dgm:cxn modelId="{47F60A23-FDB0-8847-AD9B-B65681455C35}" type="presOf" srcId="{59A38948-2F90-6347-BF13-4C7A039D39E0}" destId="{EAB5F8CC-A7D5-E746-B35E-1477D1AA53F0}" srcOrd="0" destOrd="0" presId="urn:microsoft.com/office/officeart/2005/8/layout/vList2"/>
    <dgm:cxn modelId="{8986E649-BC53-4848-9FD8-BC35668DA5BF}" srcId="{5F533867-A45F-8849-8C4B-424F3984AB24}" destId="{38BCD6A2-E45E-3248-B801-8E61C8BF9A05}" srcOrd="1" destOrd="0" parTransId="{F2EC6B93-9AB4-F944-A247-28D9645A38EC}" sibTransId="{DD99302D-996C-1A46-BD60-C9943A3BC478}"/>
    <dgm:cxn modelId="{FF5C746A-B02B-B346-9709-419D676BF01D}" srcId="{5F533867-A45F-8849-8C4B-424F3984AB24}" destId="{34F1864B-1A1B-EA41-9BBC-DB2F431B46F4}" srcOrd="2" destOrd="0" parTransId="{76F333B8-4419-BF4A-B1B2-07A257B1F290}" sibTransId="{21AD1A83-8A05-CD4E-A670-9B8458D6EB43}"/>
    <dgm:cxn modelId="{17524C82-665E-4F41-AF12-630BFFED7022}" type="presOf" srcId="{5F533867-A45F-8849-8C4B-424F3984AB24}" destId="{BBC426BB-3CF5-CF4C-9627-14ADAE364F03}" srcOrd="0" destOrd="0" presId="urn:microsoft.com/office/officeart/2005/8/layout/vList2"/>
    <dgm:cxn modelId="{E4F0DC8A-BB62-7B4F-8F91-DF608C9D1152}" srcId="{5F533867-A45F-8849-8C4B-424F3984AB24}" destId="{59A38948-2F90-6347-BF13-4C7A039D39E0}" srcOrd="0" destOrd="0" parTransId="{EDBFCD1F-4BD0-A840-8063-0319A0CDCF77}" sibTransId="{3BD97D6E-F047-EC43-9AE4-948410A70F6A}"/>
    <dgm:cxn modelId="{052E04EC-55B4-7343-BB10-DF9F524A67E5}" type="presOf" srcId="{34F1864B-1A1B-EA41-9BBC-DB2F431B46F4}" destId="{E9A927E6-8410-E440-92C9-B913AC64DC81}" srcOrd="0" destOrd="0" presId="urn:microsoft.com/office/officeart/2005/8/layout/vList2"/>
    <dgm:cxn modelId="{0D43DB06-D212-724E-BABC-B10FC82BEE50}" type="presParOf" srcId="{BBC426BB-3CF5-CF4C-9627-14ADAE364F03}" destId="{EAB5F8CC-A7D5-E746-B35E-1477D1AA53F0}" srcOrd="0" destOrd="0" presId="urn:microsoft.com/office/officeart/2005/8/layout/vList2"/>
    <dgm:cxn modelId="{ABCF415E-38E9-714B-9119-A9F6FA2B2F02}" type="presParOf" srcId="{BBC426BB-3CF5-CF4C-9627-14ADAE364F03}" destId="{06F5520F-B520-A04C-A915-964EBB86695B}" srcOrd="1" destOrd="0" presId="urn:microsoft.com/office/officeart/2005/8/layout/vList2"/>
    <dgm:cxn modelId="{A03D8BD3-4736-FC42-A65F-AE8DC0BFCA2F}" type="presParOf" srcId="{BBC426BB-3CF5-CF4C-9627-14ADAE364F03}" destId="{EF9FED4B-C36E-E946-8FC7-5496B1F6C7CE}" srcOrd="2" destOrd="0" presId="urn:microsoft.com/office/officeart/2005/8/layout/vList2"/>
    <dgm:cxn modelId="{ED7F8882-2603-9843-BAAE-4A970D53EE65}" type="presParOf" srcId="{BBC426BB-3CF5-CF4C-9627-14ADAE364F03}" destId="{923014A0-EA04-D04A-8150-7A8DD8D1BFDB}" srcOrd="3" destOrd="0" presId="urn:microsoft.com/office/officeart/2005/8/layout/vList2"/>
    <dgm:cxn modelId="{EEFC0AD2-427D-6946-A349-AEA2B7B21E05}" type="presParOf" srcId="{BBC426BB-3CF5-CF4C-9627-14ADAE364F03}" destId="{E9A927E6-8410-E440-92C9-B913AC64DC81}" srcOrd="4" destOrd="0" presId="urn:microsoft.com/office/officeart/2005/8/layout/vList2"/>
    <dgm:cxn modelId="{6F4EF26B-DFFE-9F46-8879-870AF17E3AA1}" type="presParOf" srcId="{BBC426BB-3CF5-CF4C-9627-14ADAE364F03}" destId="{76743E85-48E1-4A42-B303-07F166288727}" srcOrd="5" destOrd="0" presId="urn:microsoft.com/office/officeart/2005/8/layout/vList2"/>
    <dgm:cxn modelId="{D52E5FFE-6938-1947-8E1B-8F9EB553085C}" type="presParOf" srcId="{BBC426BB-3CF5-CF4C-9627-14ADAE364F03}" destId="{D8E61B6C-33E3-3E44-9139-5FC3B92554B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533867-A45F-8849-8C4B-424F3984AB2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9A38948-2F90-6347-BF13-4C7A039D39E0}">
      <dgm:prSet/>
      <dgm:spPr>
        <a:solidFill>
          <a:srgbClr val="3C3B71"/>
        </a:solidFill>
      </dgm:spPr>
      <dgm:t>
        <a:bodyPr/>
        <a:lstStyle/>
        <a:p>
          <a:r>
            <a:rPr lang="en-GB" dirty="0">
              <a:latin typeface="Montserrat" pitchFamily="2" charset="77"/>
            </a:rPr>
            <a:t>From August limited providers have been able to: </a:t>
          </a:r>
        </a:p>
      </dgm:t>
    </dgm:pt>
    <dgm:pt modelId="{EDBFCD1F-4BD0-A840-8063-0319A0CDCF77}" type="parTrans" cxnId="{E4F0DC8A-BB62-7B4F-8F91-DF608C9D1152}">
      <dgm:prSet/>
      <dgm:spPr/>
      <dgm:t>
        <a:bodyPr/>
        <a:lstStyle/>
        <a:p>
          <a:endParaRPr lang="en-GB"/>
        </a:p>
      </dgm:t>
    </dgm:pt>
    <dgm:pt modelId="{3BD97D6E-F047-EC43-9AE4-948410A70F6A}" type="sibTrans" cxnId="{E4F0DC8A-BB62-7B4F-8F91-DF608C9D1152}">
      <dgm:prSet/>
      <dgm:spPr/>
      <dgm:t>
        <a:bodyPr/>
        <a:lstStyle/>
        <a:p>
          <a:endParaRPr lang="en-GB"/>
        </a:p>
      </dgm:t>
    </dgm:pt>
    <dgm:pt modelId="{B0D000EA-55C2-3241-BD83-75CBD2E07FC5}">
      <dgm:prSet/>
      <dgm:spPr>
        <a:solidFill>
          <a:srgbClr val="6C3FC4"/>
        </a:solidFill>
      </dgm:spPr>
      <dgm:t>
        <a:bodyPr/>
        <a:lstStyle/>
        <a:p>
          <a:pPr>
            <a:buFont typeface="Arial" panose="020B0604020202020204" pitchFamily="34" charset="0"/>
            <a:buChar char="•"/>
          </a:pPr>
          <a:r>
            <a:rPr lang="en-GB" dirty="0">
              <a:latin typeface="Montserrat" pitchFamily="2" charset="77"/>
            </a:rPr>
            <a:t>Enrol to the portal </a:t>
          </a:r>
        </a:p>
      </dgm:t>
    </dgm:pt>
    <dgm:pt modelId="{7D22E754-7C26-8D43-96B3-9B375ACCA0DC}" type="parTrans" cxnId="{E60F8F57-5461-0D46-A34B-9808FD186639}">
      <dgm:prSet/>
      <dgm:spPr/>
      <dgm:t>
        <a:bodyPr/>
        <a:lstStyle/>
        <a:p>
          <a:endParaRPr lang="en-GB"/>
        </a:p>
      </dgm:t>
    </dgm:pt>
    <dgm:pt modelId="{E39B53C2-E0BF-6547-97D2-6C60A85C5ADB}" type="sibTrans" cxnId="{E60F8F57-5461-0D46-A34B-9808FD186639}">
      <dgm:prSet/>
      <dgm:spPr/>
      <dgm:t>
        <a:bodyPr/>
        <a:lstStyle/>
        <a:p>
          <a:endParaRPr lang="en-GB"/>
        </a:p>
      </dgm:t>
    </dgm:pt>
    <dgm:pt modelId="{33CF97E0-DBEA-7D48-B8AF-6F04CFABA3ED}">
      <dgm:prSet/>
      <dgm:spPr>
        <a:solidFill>
          <a:srgbClr val="6C3FC4"/>
        </a:solidFill>
      </dgm:spPr>
      <dgm:t>
        <a:bodyPr/>
        <a:lstStyle/>
        <a:p>
          <a:pPr>
            <a:buFont typeface="Arial" panose="020B0604020202020204" pitchFamily="34" charset="0"/>
            <a:buChar char="•"/>
          </a:pPr>
          <a:r>
            <a:rPr lang="en-GB" dirty="0">
              <a:latin typeface="Montserrat" pitchFamily="2" charset="77"/>
            </a:rPr>
            <a:t>Submit four types of notification: </a:t>
          </a:r>
        </a:p>
      </dgm:t>
    </dgm:pt>
    <dgm:pt modelId="{83CB0D26-BB76-9845-862F-3CE80917599C}" type="parTrans" cxnId="{6FDFBD80-05F5-3049-9C84-9975C17C682F}">
      <dgm:prSet/>
      <dgm:spPr/>
      <dgm:t>
        <a:bodyPr/>
        <a:lstStyle/>
        <a:p>
          <a:endParaRPr lang="en-GB"/>
        </a:p>
      </dgm:t>
    </dgm:pt>
    <dgm:pt modelId="{D9478A0D-0F3A-484F-A5A1-A24E1013B892}" type="sibTrans" cxnId="{6FDFBD80-05F5-3049-9C84-9975C17C682F}">
      <dgm:prSet/>
      <dgm:spPr/>
      <dgm:t>
        <a:bodyPr/>
        <a:lstStyle/>
        <a:p>
          <a:endParaRPr lang="en-GB"/>
        </a:p>
      </dgm:t>
    </dgm:pt>
    <dgm:pt modelId="{2B1BED83-69B8-094F-8F77-E457144733EE}">
      <dgm:prSet/>
      <dgm:spPr/>
      <dgm:t>
        <a:bodyPr/>
        <a:lstStyle/>
        <a:p>
          <a:pPr>
            <a:buFont typeface="Arial" panose="020B0604020202020204" pitchFamily="34" charset="0"/>
            <a:buChar char="•"/>
          </a:pPr>
          <a:r>
            <a:rPr lang="en-GB" dirty="0">
              <a:latin typeface="Montserrat" pitchFamily="2" charset="77"/>
            </a:rPr>
            <a:t>SN18 Serious Injury </a:t>
          </a:r>
        </a:p>
      </dgm:t>
    </dgm:pt>
    <dgm:pt modelId="{E8DD59D5-E39A-CC4B-ACF1-32BCD1B7755C}" type="parTrans" cxnId="{7FEE5BE2-DBB1-E048-BE3E-A78E489FEF47}">
      <dgm:prSet/>
      <dgm:spPr/>
      <dgm:t>
        <a:bodyPr/>
        <a:lstStyle/>
        <a:p>
          <a:endParaRPr lang="en-GB"/>
        </a:p>
      </dgm:t>
    </dgm:pt>
    <dgm:pt modelId="{240D5201-5EA7-6447-8C25-87F3E8B776B9}" type="sibTrans" cxnId="{7FEE5BE2-DBB1-E048-BE3E-A78E489FEF47}">
      <dgm:prSet/>
      <dgm:spPr/>
      <dgm:t>
        <a:bodyPr/>
        <a:lstStyle/>
        <a:p>
          <a:endParaRPr lang="en-GB"/>
        </a:p>
      </dgm:t>
    </dgm:pt>
    <dgm:pt modelId="{5B8EAB55-DC3B-7E47-A53F-854232277CFD}">
      <dgm:prSet/>
      <dgm:spPr/>
      <dgm:t>
        <a:bodyPr/>
        <a:lstStyle/>
        <a:p>
          <a:pPr>
            <a:buFont typeface="Arial" panose="020B0604020202020204" pitchFamily="34" charset="0"/>
            <a:buChar char="•"/>
          </a:pPr>
          <a:r>
            <a:rPr lang="en-GB" dirty="0">
              <a:latin typeface="Montserrat" pitchFamily="2" charset="77"/>
            </a:rPr>
            <a:t>SN18 Events that stop service </a:t>
          </a:r>
        </a:p>
      </dgm:t>
    </dgm:pt>
    <dgm:pt modelId="{7BB9911E-901F-CC41-94A9-B1594F87547C}" type="parTrans" cxnId="{33F279D5-D2A8-6E44-835A-B6EDD26175E5}">
      <dgm:prSet/>
      <dgm:spPr/>
      <dgm:t>
        <a:bodyPr/>
        <a:lstStyle/>
        <a:p>
          <a:endParaRPr lang="en-GB"/>
        </a:p>
      </dgm:t>
    </dgm:pt>
    <dgm:pt modelId="{25854B4C-0C25-6241-AFA4-0B62BCB497A6}" type="sibTrans" cxnId="{33F279D5-D2A8-6E44-835A-B6EDD26175E5}">
      <dgm:prSet/>
      <dgm:spPr/>
      <dgm:t>
        <a:bodyPr/>
        <a:lstStyle/>
        <a:p>
          <a:endParaRPr lang="en-GB"/>
        </a:p>
      </dgm:t>
    </dgm:pt>
    <dgm:pt modelId="{93CAE4A7-5779-6C46-B6B5-F56D99F16A70}">
      <dgm:prSet/>
      <dgm:spPr/>
      <dgm:t>
        <a:bodyPr/>
        <a:lstStyle/>
        <a:p>
          <a:pPr>
            <a:buFont typeface="Arial" panose="020B0604020202020204" pitchFamily="34" charset="0"/>
            <a:buChar char="•"/>
          </a:pPr>
          <a:r>
            <a:rPr lang="en-GB" dirty="0">
              <a:latin typeface="Montserrat" pitchFamily="2" charset="77"/>
            </a:rPr>
            <a:t>SN16 Deaths </a:t>
          </a:r>
        </a:p>
      </dgm:t>
    </dgm:pt>
    <dgm:pt modelId="{B44F3716-C207-C448-9D5F-4A16C4E6335E}" type="parTrans" cxnId="{9B76EB82-FE57-AD48-8DC0-A2AB08B30C49}">
      <dgm:prSet/>
      <dgm:spPr/>
      <dgm:t>
        <a:bodyPr/>
        <a:lstStyle/>
        <a:p>
          <a:endParaRPr lang="en-GB"/>
        </a:p>
      </dgm:t>
    </dgm:pt>
    <dgm:pt modelId="{4EF1D205-A6B8-D445-AF7D-2D2A18121CA9}" type="sibTrans" cxnId="{9B76EB82-FE57-AD48-8DC0-A2AB08B30C49}">
      <dgm:prSet/>
      <dgm:spPr/>
      <dgm:t>
        <a:bodyPr/>
        <a:lstStyle/>
        <a:p>
          <a:endParaRPr lang="en-GB"/>
        </a:p>
      </dgm:t>
    </dgm:pt>
    <dgm:pt modelId="{D91DECAB-602B-7C4A-9840-27659CFE31A9}">
      <dgm:prSet/>
      <dgm:spPr/>
      <dgm:t>
        <a:bodyPr/>
        <a:lstStyle/>
        <a:p>
          <a:pPr>
            <a:buFont typeface="Arial" panose="020B0604020202020204" pitchFamily="34" charset="0"/>
            <a:buChar char="•"/>
          </a:pPr>
          <a:r>
            <a:rPr lang="en-GB" dirty="0">
              <a:latin typeface="Montserrat" pitchFamily="2" charset="77"/>
            </a:rPr>
            <a:t>SN18 Deprivation of Liberty Safeguards (</a:t>
          </a:r>
          <a:r>
            <a:rPr lang="en-GB" dirty="0" err="1">
              <a:latin typeface="Montserrat" pitchFamily="2" charset="77"/>
            </a:rPr>
            <a:t>DoLS</a:t>
          </a:r>
          <a:r>
            <a:rPr lang="en-GB" dirty="0">
              <a:latin typeface="Montserrat" pitchFamily="2" charset="77"/>
            </a:rPr>
            <a:t>)</a:t>
          </a:r>
        </a:p>
      </dgm:t>
    </dgm:pt>
    <dgm:pt modelId="{5B20BDDF-4E7C-BB40-9DCD-658EA521D72F}" type="parTrans" cxnId="{BC699D90-A263-9B42-94F5-B093BA2C0A30}">
      <dgm:prSet/>
      <dgm:spPr/>
      <dgm:t>
        <a:bodyPr/>
        <a:lstStyle/>
        <a:p>
          <a:endParaRPr lang="en-GB"/>
        </a:p>
      </dgm:t>
    </dgm:pt>
    <dgm:pt modelId="{55A3A476-A7AA-3341-95BD-902C23917AE5}" type="sibTrans" cxnId="{BC699D90-A263-9B42-94F5-B093BA2C0A30}">
      <dgm:prSet/>
      <dgm:spPr/>
      <dgm:t>
        <a:bodyPr/>
        <a:lstStyle/>
        <a:p>
          <a:endParaRPr lang="en-GB"/>
        </a:p>
      </dgm:t>
    </dgm:pt>
    <dgm:pt modelId="{ABBEB81F-95D2-CF42-B3C4-AC55D46909E0}">
      <dgm:prSet/>
      <dgm:spPr>
        <a:noFill/>
      </dgm:spPr>
      <dgm:t>
        <a:bodyPr/>
        <a:lstStyle/>
        <a:p>
          <a:pPr>
            <a:buFont typeface="Arial" panose="020B0604020202020204" pitchFamily="34" charset="0"/>
            <a:buChar char="•"/>
          </a:pPr>
          <a:r>
            <a:rPr lang="en-GB" dirty="0">
              <a:latin typeface="Montserrat" pitchFamily="2" charset="77"/>
            </a:rPr>
            <a:t>Register with CQC for the first time </a:t>
          </a:r>
        </a:p>
      </dgm:t>
    </dgm:pt>
    <dgm:pt modelId="{BFB85272-E963-1C46-8586-D5316C5E87D2}" type="parTrans" cxnId="{322A6260-5426-0743-B238-52493DC0B4AE}">
      <dgm:prSet/>
      <dgm:spPr/>
      <dgm:t>
        <a:bodyPr/>
        <a:lstStyle/>
        <a:p>
          <a:endParaRPr lang="en-GB"/>
        </a:p>
      </dgm:t>
    </dgm:pt>
    <dgm:pt modelId="{201E56F3-4F20-0C45-9584-FADF6A06B97F}" type="sibTrans" cxnId="{322A6260-5426-0743-B238-52493DC0B4AE}">
      <dgm:prSet/>
      <dgm:spPr/>
      <dgm:t>
        <a:bodyPr/>
        <a:lstStyle/>
        <a:p>
          <a:endParaRPr lang="en-GB"/>
        </a:p>
      </dgm:t>
    </dgm:pt>
    <dgm:pt modelId="{9ECD9128-EF41-DF43-82D7-9E9F41F9B080}">
      <dgm:prSet/>
      <dgm:spPr>
        <a:noFill/>
      </dgm:spPr>
      <dgm:t>
        <a:bodyPr/>
        <a:lstStyle/>
        <a:p>
          <a:pPr>
            <a:buFont typeface="Arial" panose="020B0604020202020204" pitchFamily="34" charset="0"/>
            <a:buChar char="•"/>
          </a:pPr>
          <a:r>
            <a:rPr lang="en-GB" dirty="0">
              <a:latin typeface="Montserrat" pitchFamily="2" charset="77"/>
            </a:rPr>
            <a:t>Carry out registration variation activity </a:t>
          </a:r>
        </a:p>
      </dgm:t>
    </dgm:pt>
    <dgm:pt modelId="{320A6A13-5EA3-3942-9549-94BD97584D86}" type="parTrans" cxnId="{51F8F962-5AA5-8040-8177-CAFD7AFAD29E}">
      <dgm:prSet/>
      <dgm:spPr/>
      <dgm:t>
        <a:bodyPr/>
        <a:lstStyle/>
        <a:p>
          <a:endParaRPr lang="en-GB"/>
        </a:p>
      </dgm:t>
    </dgm:pt>
    <dgm:pt modelId="{98BF0232-467B-DF4D-A171-186A97EAD6A3}" type="sibTrans" cxnId="{51F8F962-5AA5-8040-8177-CAFD7AFAD29E}">
      <dgm:prSet/>
      <dgm:spPr/>
      <dgm:t>
        <a:bodyPr/>
        <a:lstStyle/>
        <a:p>
          <a:endParaRPr lang="en-GB"/>
        </a:p>
      </dgm:t>
    </dgm:pt>
    <dgm:pt modelId="{C2035295-45C1-F74A-8EB7-4F25E8BFA19E}">
      <dgm:prSet/>
      <dgm:spPr>
        <a:noFill/>
      </dgm:spPr>
      <dgm:t>
        <a:bodyPr/>
        <a:lstStyle/>
        <a:p>
          <a:pPr>
            <a:buFont typeface="Arial" panose="020B0604020202020204" pitchFamily="34" charset="0"/>
            <a:buChar char="•"/>
          </a:pPr>
          <a:r>
            <a:rPr lang="en-GB" dirty="0">
              <a:latin typeface="Montserrat" pitchFamily="2" charset="77"/>
            </a:rPr>
            <a:t>Submit all types of notification </a:t>
          </a:r>
        </a:p>
      </dgm:t>
    </dgm:pt>
    <dgm:pt modelId="{C2493D0F-EE7A-AF49-AF03-5B29B4830E66}" type="parTrans" cxnId="{EC802CFC-E3CD-FD49-B210-ECDBED65E4CA}">
      <dgm:prSet/>
      <dgm:spPr/>
      <dgm:t>
        <a:bodyPr/>
        <a:lstStyle/>
        <a:p>
          <a:endParaRPr lang="en-GB"/>
        </a:p>
      </dgm:t>
    </dgm:pt>
    <dgm:pt modelId="{F7097FFF-F6F7-1E4E-AC38-D04C994DAC4D}" type="sibTrans" cxnId="{EC802CFC-E3CD-FD49-B210-ECDBED65E4CA}">
      <dgm:prSet/>
      <dgm:spPr/>
      <dgm:t>
        <a:bodyPr/>
        <a:lstStyle/>
        <a:p>
          <a:endParaRPr lang="en-GB"/>
        </a:p>
      </dgm:t>
    </dgm:pt>
    <dgm:pt modelId="{2461ED81-BD26-3B46-9530-42EFD8B9245E}">
      <dgm:prSet/>
      <dgm:spPr>
        <a:noFill/>
      </dgm:spPr>
      <dgm:t>
        <a:bodyPr/>
        <a:lstStyle/>
        <a:p>
          <a:pPr>
            <a:buFont typeface="Arial" panose="020B0604020202020204" pitchFamily="34" charset="0"/>
            <a:buChar char="•"/>
          </a:pPr>
          <a:r>
            <a:rPr lang="en-GB" dirty="0">
              <a:latin typeface="Montserrat" pitchFamily="2" charset="77"/>
            </a:rPr>
            <a:t>Delegate access to colleagues in your organisation </a:t>
          </a:r>
        </a:p>
      </dgm:t>
    </dgm:pt>
    <dgm:pt modelId="{34E38ACF-0A8D-8641-BE6A-04A6339E8BBF}" type="parTrans" cxnId="{C9324874-F78A-EB49-92E6-32864EA8EF46}">
      <dgm:prSet/>
      <dgm:spPr/>
      <dgm:t>
        <a:bodyPr/>
        <a:lstStyle/>
        <a:p>
          <a:endParaRPr lang="en-GB"/>
        </a:p>
      </dgm:t>
    </dgm:pt>
    <dgm:pt modelId="{1990E62E-20DE-D746-BF8A-FB631339872F}" type="sibTrans" cxnId="{C9324874-F78A-EB49-92E6-32864EA8EF46}">
      <dgm:prSet/>
      <dgm:spPr/>
      <dgm:t>
        <a:bodyPr/>
        <a:lstStyle/>
        <a:p>
          <a:endParaRPr lang="en-GB"/>
        </a:p>
      </dgm:t>
    </dgm:pt>
    <dgm:pt modelId="{24B568FE-C932-E541-8C51-C40307302B32}">
      <dgm:prSet/>
      <dgm:spPr>
        <a:solidFill>
          <a:srgbClr val="3C3B71"/>
        </a:solidFill>
      </dgm:spPr>
      <dgm:t>
        <a:bodyPr/>
        <a:lstStyle/>
        <a:p>
          <a:pPr>
            <a:buFont typeface="Arial" panose="020B0604020202020204" pitchFamily="34" charset="0"/>
            <a:buChar char="•"/>
          </a:pPr>
          <a:r>
            <a:rPr lang="en-GB" dirty="0">
              <a:latin typeface="Montserrat" pitchFamily="2" charset="77"/>
            </a:rPr>
            <a:t>From November selected invited providers will be able to: </a:t>
          </a:r>
        </a:p>
      </dgm:t>
    </dgm:pt>
    <dgm:pt modelId="{03D3E9B6-28FA-1A41-8A4F-23F1C67B51B8}" type="parTrans" cxnId="{C2F6527A-12EF-6046-88E6-9BF74D00C230}">
      <dgm:prSet/>
      <dgm:spPr/>
      <dgm:t>
        <a:bodyPr/>
        <a:lstStyle/>
        <a:p>
          <a:endParaRPr lang="en-GB"/>
        </a:p>
      </dgm:t>
    </dgm:pt>
    <dgm:pt modelId="{92A37C13-458C-6141-828D-0ADA1096AA33}" type="sibTrans" cxnId="{C2F6527A-12EF-6046-88E6-9BF74D00C230}">
      <dgm:prSet/>
      <dgm:spPr/>
      <dgm:t>
        <a:bodyPr/>
        <a:lstStyle/>
        <a:p>
          <a:endParaRPr lang="en-GB"/>
        </a:p>
      </dgm:t>
    </dgm:pt>
    <dgm:pt modelId="{BBC426BB-3CF5-CF4C-9627-14ADAE364F03}" type="pres">
      <dgm:prSet presAssocID="{5F533867-A45F-8849-8C4B-424F3984AB24}" presName="linear" presStyleCnt="0">
        <dgm:presLayoutVars>
          <dgm:animLvl val="lvl"/>
          <dgm:resizeHandles val="exact"/>
        </dgm:presLayoutVars>
      </dgm:prSet>
      <dgm:spPr/>
    </dgm:pt>
    <dgm:pt modelId="{EAB5F8CC-A7D5-E746-B35E-1477D1AA53F0}" type="pres">
      <dgm:prSet presAssocID="{59A38948-2F90-6347-BF13-4C7A039D39E0}" presName="parentText" presStyleLbl="node1" presStyleIdx="0" presStyleCnt="4">
        <dgm:presLayoutVars>
          <dgm:chMax val="0"/>
          <dgm:bulletEnabled val="1"/>
        </dgm:presLayoutVars>
      </dgm:prSet>
      <dgm:spPr/>
    </dgm:pt>
    <dgm:pt modelId="{06F5520F-B520-A04C-A915-964EBB86695B}" type="pres">
      <dgm:prSet presAssocID="{3BD97D6E-F047-EC43-9AE4-948410A70F6A}" presName="spacer" presStyleCnt="0"/>
      <dgm:spPr/>
    </dgm:pt>
    <dgm:pt modelId="{73C9C0CC-DDA8-7A45-9FBA-C4F0E7D49EDE}" type="pres">
      <dgm:prSet presAssocID="{B0D000EA-55C2-3241-BD83-75CBD2E07FC5}" presName="parentText" presStyleLbl="node1" presStyleIdx="1" presStyleCnt="4">
        <dgm:presLayoutVars>
          <dgm:chMax val="0"/>
          <dgm:bulletEnabled val="1"/>
        </dgm:presLayoutVars>
      </dgm:prSet>
      <dgm:spPr/>
    </dgm:pt>
    <dgm:pt modelId="{EDF3B6D8-2F81-4542-AC0D-415C7F2622E2}" type="pres">
      <dgm:prSet presAssocID="{E39B53C2-E0BF-6547-97D2-6C60A85C5ADB}" presName="spacer" presStyleCnt="0"/>
      <dgm:spPr/>
    </dgm:pt>
    <dgm:pt modelId="{244BC61D-3824-9D4D-B5EB-9AE1F7E47815}" type="pres">
      <dgm:prSet presAssocID="{33CF97E0-DBEA-7D48-B8AF-6F04CFABA3ED}" presName="parentText" presStyleLbl="node1" presStyleIdx="2" presStyleCnt="4">
        <dgm:presLayoutVars>
          <dgm:chMax val="0"/>
          <dgm:bulletEnabled val="1"/>
        </dgm:presLayoutVars>
      </dgm:prSet>
      <dgm:spPr/>
    </dgm:pt>
    <dgm:pt modelId="{23674DFE-3658-2A47-B756-8A8013D5B142}" type="pres">
      <dgm:prSet presAssocID="{33CF97E0-DBEA-7D48-B8AF-6F04CFABA3ED}" presName="childText" presStyleLbl="revTx" presStyleIdx="0" presStyleCnt="2">
        <dgm:presLayoutVars>
          <dgm:bulletEnabled val="1"/>
        </dgm:presLayoutVars>
      </dgm:prSet>
      <dgm:spPr/>
    </dgm:pt>
    <dgm:pt modelId="{4E4DE537-9DE5-7A4D-B06E-C2D296FB237A}" type="pres">
      <dgm:prSet presAssocID="{24B568FE-C932-E541-8C51-C40307302B32}" presName="parentText" presStyleLbl="node1" presStyleIdx="3" presStyleCnt="4">
        <dgm:presLayoutVars>
          <dgm:chMax val="0"/>
          <dgm:bulletEnabled val="1"/>
        </dgm:presLayoutVars>
      </dgm:prSet>
      <dgm:spPr/>
    </dgm:pt>
    <dgm:pt modelId="{F247C496-3975-FF42-B52D-AC59D71A4AAB}" type="pres">
      <dgm:prSet presAssocID="{24B568FE-C932-E541-8C51-C40307302B32}" presName="childText" presStyleLbl="revTx" presStyleIdx="1" presStyleCnt="2">
        <dgm:presLayoutVars>
          <dgm:bulletEnabled val="1"/>
        </dgm:presLayoutVars>
      </dgm:prSet>
      <dgm:spPr/>
    </dgm:pt>
  </dgm:ptLst>
  <dgm:cxnLst>
    <dgm:cxn modelId="{CE884C05-6633-9E46-BD96-B12F7D028E06}" type="presOf" srcId="{24B568FE-C932-E541-8C51-C40307302B32}" destId="{4E4DE537-9DE5-7A4D-B06E-C2D296FB237A}" srcOrd="0" destOrd="0" presId="urn:microsoft.com/office/officeart/2005/8/layout/vList2"/>
    <dgm:cxn modelId="{D3A0B30A-267B-A54C-8490-469C1043948E}" type="presOf" srcId="{B0D000EA-55C2-3241-BD83-75CBD2E07FC5}" destId="{73C9C0CC-DDA8-7A45-9FBA-C4F0E7D49EDE}" srcOrd="0" destOrd="0" presId="urn:microsoft.com/office/officeart/2005/8/layout/vList2"/>
    <dgm:cxn modelId="{47F60A23-FDB0-8847-AD9B-B65681455C35}" type="presOf" srcId="{59A38948-2F90-6347-BF13-4C7A039D39E0}" destId="{EAB5F8CC-A7D5-E746-B35E-1477D1AA53F0}" srcOrd="0" destOrd="0" presId="urn:microsoft.com/office/officeart/2005/8/layout/vList2"/>
    <dgm:cxn modelId="{FD53FA23-185F-A74D-99CF-1E7241919A04}" type="presOf" srcId="{C2035295-45C1-F74A-8EB7-4F25E8BFA19E}" destId="{F247C496-3975-FF42-B52D-AC59D71A4AAB}" srcOrd="0" destOrd="2" presId="urn:microsoft.com/office/officeart/2005/8/layout/vList2"/>
    <dgm:cxn modelId="{2AEB9631-407F-DE47-8410-CD4CF1F14956}" type="presOf" srcId="{9ECD9128-EF41-DF43-82D7-9E9F41F9B080}" destId="{F247C496-3975-FF42-B52D-AC59D71A4AAB}" srcOrd="0" destOrd="1" presId="urn:microsoft.com/office/officeart/2005/8/layout/vList2"/>
    <dgm:cxn modelId="{322A6260-5426-0743-B238-52493DC0B4AE}" srcId="{24B568FE-C932-E541-8C51-C40307302B32}" destId="{ABBEB81F-95D2-CF42-B3C4-AC55D46909E0}" srcOrd="0" destOrd="0" parTransId="{BFB85272-E963-1C46-8586-D5316C5E87D2}" sibTransId="{201E56F3-4F20-0C45-9584-FADF6A06B97F}"/>
    <dgm:cxn modelId="{51F8F962-5AA5-8040-8177-CAFD7AFAD29E}" srcId="{24B568FE-C932-E541-8C51-C40307302B32}" destId="{9ECD9128-EF41-DF43-82D7-9E9F41F9B080}" srcOrd="1" destOrd="0" parTransId="{320A6A13-5EA3-3942-9549-94BD97584D86}" sibTransId="{98BF0232-467B-DF4D-A171-186A97EAD6A3}"/>
    <dgm:cxn modelId="{A9162243-AB6A-B948-99F8-EA37B2BB7A86}" type="presOf" srcId="{D91DECAB-602B-7C4A-9840-27659CFE31A9}" destId="{23674DFE-3658-2A47-B756-8A8013D5B142}" srcOrd="0" destOrd="3" presId="urn:microsoft.com/office/officeart/2005/8/layout/vList2"/>
    <dgm:cxn modelId="{C9324874-F78A-EB49-92E6-32864EA8EF46}" srcId="{24B568FE-C932-E541-8C51-C40307302B32}" destId="{2461ED81-BD26-3B46-9530-42EFD8B9245E}" srcOrd="3" destOrd="0" parTransId="{34E38ACF-0A8D-8641-BE6A-04A6339E8BBF}" sibTransId="{1990E62E-20DE-D746-BF8A-FB631339872F}"/>
    <dgm:cxn modelId="{E60F8F57-5461-0D46-A34B-9808FD186639}" srcId="{5F533867-A45F-8849-8C4B-424F3984AB24}" destId="{B0D000EA-55C2-3241-BD83-75CBD2E07FC5}" srcOrd="1" destOrd="0" parTransId="{7D22E754-7C26-8D43-96B3-9B375ACCA0DC}" sibTransId="{E39B53C2-E0BF-6547-97D2-6C60A85C5ADB}"/>
    <dgm:cxn modelId="{C2F6527A-12EF-6046-88E6-9BF74D00C230}" srcId="{5F533867-A45F-8849-8C4B-424F3984AB24}" destId="{24B568FE-C932-E541-8C51-C40307302B32}" srcOrd="3" destOrd="0" parTransId="{03D3E9B6-28FA-1A41-8A4F-23F1C67B51B8}" sibTransId="{92A37C13-458C-6141-828D-0ADA1096AA33}"/>
    <dgm:cxn modelId="{6FDFBD80-05F5-3049-9C84-9975C17C682F}" srcId="{5F533867-A45F-8849-8C4B-424F3984AB24}" destId="{33CF97E0-DBEA-7D48-B8AF-6F04CFABA3ED}" srcOrd="2" destOrd="0" parTransId="{83CB0D26-BB76-9845-862F-3CE80917599C}" sibTransId="{D9478A0D-0F3A-484F-A5A1-A24E1013B892}"/>
    <dgm:cxn modelId="{17524C82-665E-4F41-AF12-630BFFED7022}" type="presOf" srcId="{5F533867-A45F-8849-8C4B-424F3984AB24}" destId="{BBC426BB-3CF5-CF4C-9627-14ADAE364F03}" srcOrd="0" destOrd="0" presId="urn:microsoft.com/office/officeart/2005/8/layout/vList2"/>
    <dgm:cxn modelId="{9B76EB82-FE57-AD48-8DC0-A2AB08B30C49}" srcId="{33CF97E0-DBEA-7D48-B8AF-6F04CFABA3ED}" destId="{93CAE4A7-5779-6C46-B6B5-F56D99F16A70}" srcOrd="2" destOrd="0" parTransId="{B44F3716-C207-C448-9D5F-4A16C4E6335E}" sibTransId="{4EF1D205-A6B8-D445-AF7D-2D2A18121CA9}"/>
    <dgm:cxn modelId="{E4F0DC8A-BB62-7B4F-8F91-DF608C9D1152}" srcId="{5F533867-A45F-8849-8C4B-424F3984AB24}" destId="{59A38948-2F90-6347-BF13-4C7A039D39E0}" srcOrd="0" destOrd="0" parTransId="{EDBFCD1F-4BD0-A840-8063-0319A0CDCF77}" sibTransId="{3BD97D6E-F047-EC43-9AE4-948410A70F6A}"/>
    <dgm:cxn modelId="{BC699D90-A263-9B42-94F5-B093BA2C0A30}" srcId="{33CF97E0-DBEA-7D48-B8AF-6F04CFABA3ED}" destId="{D91DECAB-602B-7C4A-9840-27659CFE31A9}" srcOrd="3" destOrd="0" parTransId="{5B20BDDF-4E7C-BB40-9DCD-658EA521D72F}" sibTransId="{55A3A476-A7AA-3341-95BD-902C23917AE5}"/>
    <dgm:cxn modelId="{B00A7CC1-888A-CA43-B988-BA00897B4BEA}" type="presOf" srcId="{93CAE4A7-5779-6C46-B6B5-F56D99F16A70}" destId="{23674DFE-3658-2A47-B756-8A8013D5B142}" srcOrd="0" destOrd="2" presId="urn:microsoft.com/office/officeart/2005/8/layout/vList2"/>
    <dgm:cxn modelId="{66D28EC5-411A-3C47-983B-CACCB50B3AF0}" type="presOf" srcId="{ABBEB81F-95D2-CF42-B3C4-AC55D46909E0}" destId="{F247C496-3975-FF42-B52D-AC59D71A4AAB}" srcOrd="0" destOrd="0" presId="urn:microsoft.com/office/officeart/2005/8/layout/vList2"/>
    <dgm:cxn modelId="{33F279D5-D2A8-6E44-835A-B6EDD26175E5}" srcId="{33CF97E0-DBEA-7D48-B8AF-6F04CFABA3ED}" destId="{5B8EAB55-DC3B-7E47-A53F-854232277CFD}" srcOrd="1" destOrd="0" parTransId="{7BB9911E-901F-CC41-94A9-B1594F87547C}" sibTransId="{25854B4C-0C25-6241-AFA4-0B62BCB497A6}"/>
    <dgm:cxn modelId="{20EF57D6-1C2B-2345-A55A-25975C0D4DF0}" type="presOf" srcId="{5B8EAB55-DC3B-7E47-A53F-854232277CFD}" destId="{23674DFE-3658-2A47-B756-8A8013D5B142}" srcOrd="0" destOrd="1" presId="urn:microsoft.com/office/officeart/2005/8/layout/vList2"/>
    <dgm:cxn modelId="{2A11C1DA-0FD1-B847-9844-8CB9AF1B0C75}" type="presOf" srcId="{2B1BED83-69B8-094F-8F77-E457144733EE}" destId="{23674DFE-3658-2A47-B756-8A8013D5B142}" srcOrd="0" destOrd="0" presId="urn:microsoft.com/office/officeart/2005/8/layout/vList2"/>
    <dgm:cxn modelId="{1AFAF1DE-4CD4-AA4C-B764-4BDA117284F3}" type="presOf" srcId="{33CF97E0-DBEA-7D48-B8AF-6F04CFABA3ED}" destId="{244BC61D-3824-9D4D-B5EB-9AE1F7E47815}" srcOrd="0" destOrd="0" presId="urn:microsoft.com/office/officeart/2005/8/layout/vList2"/>
    <dgm:cxn modelId="{7FEE5BE2-DBB1-E048-BE3E-A78E489FEF47}" srcId="{33CF97E0-DBEA-7D48-B8AF-6F04CFABA3ED}" destId="{2B1BED83-69B8-094F-8F77-E457144733EE}" srcOrd="0" destOrd="0" parTransId="{E8DD59D5-E39A-CC4B-ACF1-32BCD1B7755C}" sibTransId="{240D5201-5EA7-6447-8C25-87F3E8B776B9}"/>
    <dgm:cxn modelId="{24C747EF-E9CA-8740-B8E6-0D4ABFFB284A}" type="presOf" srcId="{2461ED81-BD26-3B46-9530-42EFD8B9245E}" destId="{F247C496-3975-FF42-B52D-AC59D71A4AAB}" srcOrd="0" destOrd="3" presId="urn:microsoft.com/office/officeart/2005/8/layout/vList2"/>
    <dgm:cxn modelId="{EC802CFC-E3CD-FD49-B210-ECDBED65E4CA}" srcId="{24B568FE-C932-E541-8C51-C40307302B32}" destId="{C2035295-45C1-F74A-8EB7-4F25E8BFA19E}" srcOrd="2" destOrd="0" parTransId="{C2493D0F-EE7A-AF49-AF03-5B29B4830E66}" sibTransId="{F7097FFF-F6F7-1E4E-AC38-D04C994DAC4D}"/>
    <dgm:cxn modelId="{0D43DB06-D212-724E-BABC-B10FC82BEE50}" type="presParOf" srcId="{BBC426BB-3CF5-CF4C-9627-14ADAE364F03}" destId="{EAB5F8CC-A7D5-E746-B35E-1477D1AA53F0}" srcOrd="0" destOrd="0" presId="urn:microsoft.com/office/officeart/2005/8/layout/vList2"/>
    <dgm:cxn modelId="{ABCF415E-38E9-714B-9119-A9F6FA2B2F02}" type="presParOf" srcId="{BBC426BB-3CF5-CF4C-9627-14ADAE364F03}" destId="{06F5520F-B520-A04C-A915-964EBB86695B}" srcOrd="1" destOrd="0" presId="urn:microsoft.com/office/officeart/2005/8/layout/vList2"/>
    <dgm:cxn modelId="{75274E85-75A2-864B-8E6F-591307B21AC9}" type="presParOf" srcId="{BBC426BB-3CF5-CF4C-9627-14ADAE364F03}" destId="{73C9C0CC-DDA8-7A45-9FBA-C4F0E7D49EDE}" srcOrd="2" destOrd="0" presId="urn:microsoft.com/office/officeart/2005/8/layout/vList2"/>
    <dgm:cxn modelId="{52AC8D96-D89A-B843-A86E-BD21D4DB3DF9}" type="presParOf" srcId="{BBC426BB-3CF5-CF4C-9627-14ADAE364F03}" destId="{EDF3B6D8-2F81-4542-AC0D-415C7F2622E2}" srcOrd="3" destOrd="0" presId="urn:microsoft.com/office/officeart/2005/8/layout/vList2"/>
    <dgm:cxn modelId="{F7E1115A-FA8D-254E-AD09-741839A416BD}" type="presParOf" srcId="{BBC426BB-3CF5-CF4C-9627-14ADAE364F03}" destId="{244BC61D-3824-9D4D-B5EB-9AE1F7E47815}" srcOrd="4" destOrd="0" presId="urn:microsoft.com/office/officeart/2005/8/layout/vList2"/>
    <dgm:cxn modelId="{9FA3DF9A-8FA1-234E-B4C1-587771F8EDE0}" type="presParOf" srcId="{BBC426BB-3CF5-CF4C-9627-14ADAE364F03}" destId="{23674DFE-3658-2A47-B756-8A8013D5B142}" srcOrd="5" destOrd="0" presId="urn:microsoft.com/office/officeart/2005/8/layout/vList2"/>
    <dgm:cxn modelId="{1A989A7B-9B3E-6E40-8B32-F4E40F229F4E}" type="presParOf" srcId="{BBC426BB-3CF5-CF4C-9627-14ADAE364F03}" destId="{4E4DE537-9DE5-7A4D-B06E-C2D296FB237A}" srcOrd="6" destOrd="0" presId="urn:microsoft.com/office/officeart/2005/8/layout/vList2"/>
    <dgm:cxn modelId="{7E82B8BC-5C63-C04F-8152-1226BF8C8450}" type="presParOf" srcId="{BBC426BB-3CF5-CF4C-9627-14ADAE364F03}" destId="{F247C496-3975-FF42-B52D-AC59D71A4AA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9DFF1B-13E3-0C42-99C9-5C9F2A9EE43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AD2802F8-C071-1A46-8FD5-78D9E93E01CB}">
      <dgm:prSet/>
      <dgm:spPr>
        <a:solidFill>
          <a:srgbClr val="6C3FC4"/>
        </a:solidFill>
      </dgm:spPr>
      <dgm:t>
        <a:bodyPr/>
        <a:lstStyle/>
        <a:p>
          <a:r>
            <a:rPr lang="en-GB" dirty="0">
              <a:latin typeface="Montserrat" pitchFamily="2" charset="77"/>
            </a:rPr>
            <a:t>21 November 2023: Early Adopters.            (14 services) in the South Region </a:t>
          </a:r>
        </a:p>
      </dgm:t>
    </dgm:pt>
    <dgm:pt modelId="{013269C8-906C-7542-93C4-E2620025E020}" type="parTrans" cxnId="{0134BEB1-B8FD-D745-8C73-B4A998697280}">
      <dgm:prSet/>
      <dgm:spPr/>
      <dgm:t>
        <a:bodyPr/>
        <a:lstStyle/>
        <a:p>
          <a:endParaRPr lang="en-GB"/>
        </a:p>
      </dgm:t>
    </dgm:pt>
    <dgm:pt modelId="{BEDA7135-F944-6243-B8BD-C3629191134A}" type="sibTrans" cxnId="{0134BEB1-B8FD-D745-8C73-B4A998697280}">
      <dgm:prSet/>
      <dgm:spPr/>
      <dgm:t>
        <a:bodyPr/>
        <a:lstStyle/>
        <a:p>
          <a:endParaRPr lang="en-GB"/>
        </a:p>
      </dgm:t>
    </dgm:pt>
    <dgm:pt modelId="{EFDDCF82-697F-4B44-8559-2A7BD973CF19}">
      <dgm:prSet/>
      <dgm:spPr>
        <a:solidFill>
          <a:srgbClr val="8250C4"/>
        </a:solidFill>
      </dgm:spPr>
      <dgm:t>
        <a:bodyPr/>
        <a:lstStyle/>
        <a:p>
          <a:r>
            <a:rPr lang="en-GB" dirty="0">
              <a:latin typeface="Montserrat" pitchFamily="2" charset="77"/>
            </a:rPr>
            <a:t>5 December 2023: The remainder of the South Region </a:t>
          </a:r>
        </a:p>
      </dgm:t>
    </dgm:pt>
    <dgm:pt modelId="{B724D66B-1D6A-F843-9C8B-D370DDD4D291}" type="parTrans" cxnId="{4FA2E4B6-7E9A-B14B-BD39-F51BBA595E9A}">
      <dgm:prSet/>
      <dgm:spPr/>
      <dgm:t>
        <a:bodyPr/>
        <a:lstStyle/>
        <a:p>
          <a:endParaRPr lang="en-GB"/>
        </a:p>
      </dgm:t>
    </dgm:pt>
    <dgm:pt modelId="{5FA531E8-8037-8246-828D-386C596693B7}" type="sibTrans" cxnId="{4FA2E4B6-7E9A-B14B-BD39-F51BBA595E9A}">
      <dgm:prSet/>
      <dgm:spPr/>
      <dgm:t>
        <a:bodyPr/>
        <a:lstStyle/>
        <a:p>
          <a:endParaRPr lang="en-GB"/>
        </a:p>
      </dgm:t>
    </dgm:pt>
    <dgm:pt modelId="{CE42A51E-413E-AC4C-ACBE-7C4B3378604D}">
      <dgm:prSet/>
      <dgm:spPr>
        <a:solidFill>
          <a:srgbClr val="3C3B71"/>
        </a:solidFill>
      </dgm:spPr>
      <dgm:t>
        <a:bodyPr/>
        <a:lstStyle/>
        <a:p>
          <a:r>
            <a:rPr lang="en-GB" dirty="0">
              <a:latin typeface="Montserrat" pitchFamily="2" charset="77"/>
            </a:rPr>
            <a:t> 5 December 2023: Using the new assessment approach across Bedfordshire, Luton and Milton Keynes ICS area</a:t>
          </a:r>
        </a:p>
      </dgm:t>
    </dgm:pt>
    <dgm:pt modelId="{2C73FD7B-BBE8-764E-914C-DE6D8F373B76}" type="parTrans" cxnId="{AAC84C4F-C04B-CD48-8542-CBB2A15BBF58}">
      <dgm:prSet/>
      <dgm:spPr/>
      <dgm:t>
        <a:bodyPr/>
        <a:lstStyle/>
        <a:p>
          <a:endParaRPr lang="en-GB"/>
        </a:p>
      </dgm:t>
    </dgm:pt>
    <dgm:pt modelId="{5AF638D0-DA63-094F-8A1D-B674827E7E39}" type="sibTrans" cxnId="{AAC84C4F-C04B-CD48-8542-CBB2A15BBF58}">
      <dgm:prSet/>
      <dgm:spPr/>
      <dgm:t>
        <a:bodyPr/>
        <a:lstStyle/>
        <a:p>
          <a:endParaRPr lang="en-GB"/>
        </a:p>
      </dgm:t>
    </dgm:pt>
    <dgm:pt modelId="{BEB2C203-C2A5-A941-A19C-BC09E200C160}">
      <dgm:prSet/>
      <dgm:spPr>
        <a:solidFill>
          <a:srgbClr val="9859CD"/>
        </a:solidFill>
      </dgm:spPr>
      <dgm:t>
        <a:bodyPr/>
        <a:lstStyle/>
        <a:p>
          <a:r>
            <a:rPr lang="en-GB" dirty="0">
              <a:latin typeface="Montserrat" pitchFamily="2" charset="77"/>
            </a:rPr>
            <a:t>9 January 2024: London &amp; East Region </a:t>
          </a:r>
        </a:p>
      </dgm:t>
    </dgm:pt>
    <dgm:pt modelId="{D8AE6789-8D7B-E244-AE9B-E47A01FBA6AB}" type="parTrans" cxnId="{D68D81DD-9520-9B41-A22B-CEC0E63441D2}">
      <dgm:prSet/>
      <dgm:spPr/>
      <dgm:t>
        <a:bodyPr/>
        <a:lstStyle/>
        <a:p>
          <a:endParaRPr lang="en-GB"/>
        </a:p>
      </dgm:t>
    </dgm:pt>
    <dgm:pt modelId="{A6912334-1FC2-3A49-BDB6-8D839C41CAFB}" type="sibTrans" cxnId="{D68D81DD-9520-9B41-A22B-CEC0E63441D2}">
      <dgm:prSet/>
      <dgm:spPr/>
      <dgm:t>
        <a:bodyPr/>
        <a:lstStyle/>
        <a:p>
          <a:endParaRPr lang="en-GB"/>
        </a:p>
      </dgm:t>
    </dgm:pt>
    <dgm:pt modelId="{60473793-6C10-1949-BC8A-94D44B6A9367}">
      <dgm:prSet/>
      <dgm:spPr>
        <a:solidFill>
          <a:srgbClr val="6C3FC4"/>
        </a:solidFill>
      </dgm:spPr>
      <dgm:t>
        <a:bodyPr/>
        <a:lstStyle/>
        <a:p>
          <a:r>
            <a:rPr lang="en-GB" dirty="0">
              <a:latin typeface="Montserrat" pitchFamily="2" charset="77"/>
            </a:rPr>
            <a:t>6 February 2024: North &amp; Midlands region &amp; NHS Trust Well-Led Assessments everywhere</a:t>
          </a:r>
        </a:p>
      </dgm:t>
    </dgm:pt>
    <dgm:pt modelId="{41166577-BC2B-D44C-8F51-F7A020711FC1}" type="parTrans" cxnId="{3037BF19-37C9-044C-AEC8-CC8459B1AAE6}">
      <dgm:prSet/>
      <dgm:spPr/>
      <dgm:t>
        <a:bodyPr/>
        <a:lstStyle/>
        <a:p>
          <a:endParaRPr lang="en-GB"/>
        </a:p>
      </dgm:t>
    </dgm:pt>
    <dgm:pt modelId="{0F3E243A-9B9A-3548-8959-7EBABE1420C0}" type="sibTrans" cxnId="{3037BF19-37C9-044C-AEC8-CC8459B1AAE6}">
      <dgm:prSet/>
      <dgm:spPr/>
      <dgm:t>
        <a:bodyPr/>
        <a:lstStyle/>
        <a:p>
          <a:endParaRPr lang="en-GB"/>
        </a:p>
      </dgm:t>
    </dgm:pt>
    <dgm:pt modelId="{0A1D3DE0-6FA0-E143-9451-1B1DD0FE21F3}" type="pres">
      <dgm:prSet presAssocID="{829DFF1B-13E3-0C42-99C9-5C9F2A9EE433}" presName="CompostProcess" presStyleCnt="0">
        <dgm:presLayoutVars>
          <dgm:dir/>
          <dgm:resizeHandles val="exact"/>
        </dgm:presLayoutVars>
      </dgm:prSet>
      <dgm:spPr/>
    </dgm:pt>
    <dgm:pt modelId="{372BE5E8-A532-8649-913A-EEF95F69D761}" type="pres">
      <dgm:prSet presAssocID="{829DFF1B-13E3-0C42-99C9-5C9F2A9EE433}" presName="arrow" presStyleLbl="bgShp" presStyleIdx="0" presStyleCnt="1"/>
      <dgm:spPr>
        <a:solidFill>
          <a:srgbClr val="AEAED5"/>
        </a:solidFill>
      </dgm:spPr>
    </dgm:pt>
    <dgm:pt modelId="{EEA9C87E-1DD2-6343-9BB9-BADBBE0B6DAE}" type="pres">
      <dgm:prSet presAssocID="{829DFF1B-13E3-0C42-99C9-5C9F2A9EE433}" presName="linearProcess" presStyleCnt="0"/>
      <dgm:spPr/>
    </dgm:pt>
    <dgm:pt modelId="{9C66FD29-60A7-E345-B2A5-C21FAFF56BC2}" type="pres">
      <dgm:prSet presAssocID="{AD2802F8-C071-1A46-8FD5-78D9E93E01CB}" presName="textNode" presStyleLbl="node1" presStyleIdx="0" presStyleCnt="5">
        <dgm:presLayoutVars>
          <dgm:bulletEnabled val="1"/>
        </dgm:presLayoutVars>
      </dgm:prSet>
      <dgm:spPr/>
    </dgm:pt>
    <dgm:pt modelId="{A428A17C-D7AF-E24A-994E-30D75DCA7355}" type="pres">
      <dgm:prSet presAssocID="{BEDA7135-F944-6243-B8BD-C3629191134A}" presName="sibTrans" presStyleCnt="0"/>
      <dgm:spPr/>
    </dgm:pt>
    <dgm:pt modelId="{64410687-031D-6F45-A809-F046558AA91B}" type="pres">
      <dgm:prSet presAssocID="{EFDDCF82-697F-4B44-8559-2A7BD973CF19}" presName="textNode" presStyleLbl="node1" presStyleIdx="1" presStyleCnt="5">
        <dgm:presLayoutVars>
          <dgm:bulletEnabled val="1"/>
        </dgm:presLayoutVars>
      </dgm:prSet>
      <dgm:spPr/>
    </dgm:pt>
    <dgm:pt modelId="{B937A3F1-649D-A54A-B410-EFDD686C6BB9}" type="pres">
      <dgm:prSet presAssocID="{5FA531E8-8037-8246-828D-386C596693B7}" presName="sibTrans" presStyleCnt="0"/>
      <dgm:spPr/>
    </dgm:pt>
    <dgm:pt modelId="{B8344734-BDD8-8B4B-B0D9-9DE0C8303AA9}" type="pres">
      <dgm:prSet presAssocID="{CE42A51E-413E-AC4C-ACBE-7C4B3378604D}" presName="textNode" presStyleLbl="node1" presStyleIdx="2" presStyleCnt="5">
        <dgm:presLayoutVars>
          <dgm:bulletEnabled val="1"/>
        </dgm:presLayoutVars>
      </dgm:prSet>
      <dgm:spPr/>
    </dgm:pt>
    <dgm:pt modelId="{96E795BB-2FF1-2442-9DFD-480369D83F1F}" type="pres">
      <dgm:prSet presAssocID="{5AF638D0-DA63-094F-8A1D-B674827E7E39}" presName="sibTrans" presStyleCnt="0"/>
      <dgm:spPr/>
    </dgm:pt>
    <dgm:pt modelId="{5845CC9A-8350-3F44-9084-DA289CAA976B}" type="pres">
      <dgm:prSet presAssocID="{BEB2C203-C2A5-A941-A19C-BC09E200C160}" presName="textNode" presStyleLbl="node1" presStyleIdx="3" presStyleCnt="5">
        <dgm:presLayoutVars>
          <dgm:bulletEnabled val="1"/>
        </dgm:presLayoutVars>
      </dgm:prSet>
      <dgm:spPr/>
    </dgm:pt>
    <dgm:pt modelId="{1B3F66B1-797B-8E4F-AAE4-ACA222A8C327}" type="pres">
      <dgm:prSet presAssocID="{A6912334-1FC2-3A49-BDB6-8D839C41CAFB}" presName="sibTrans" presStyleCnt="0"/>
      <dgm:spPr/>
    </dgm:pt>
    <dgm:pt modelId="{162BB7E7-A4CA-304B-B667-8A42844FE1D5}" type="pres">
      <dgm:prSet presAssocID="{60473793-6C10-1949-BC8A-94D44B6A9367}" presName="textNode" presStyleLbl="node1" presStyleIdx="4" presStyleCnt="5">
        <dgm:presLayoutVars>
          <dgm:bulletEnabled val="1"/>
        </dgm:presLayoutVars>
      </dgm:prSet>
      <dgm:spPr/>
    </dgm:pt>
  </dgm:ptLst>
  <dgm:cxnLst>
    <dgm:cxn modelId="{AC3E1714-2750-E04E-8A99-4A954CEBF316}" type="presOf" srcId="{829DFF1B-13E3-0C42-99C9-5C9F2A9EE433}" destId="{0A1D3DE0-6FA0-E143-9451-1B1DD0FE21F3}" srcOrd="0" destOrd="0" presId="urn:microsoft.com/office/officeart/2005/8/layout/hProcess9"/>
    <dgm:cxn modelId="{3037BF19-37C9-044C-AEC8-CC8459B1AAE6}" srcId="{829DFF1B-13E3-0C42-99C9-5C9F2A9EE433}" destId="{60473793-6C10-1949-BC8A-94D44B6A9367}" srcOrd="4" destOrd="0" parTransId="{41166577-BC2B-D44C-8F51-F7A020711FC1}" sibTransId="{0F3E243A-9B9A-3548-8959-7EBABE1420C0}"/>
    <dgm:cxn modelId="{4EFA5C61-E6A3-1D4B-B9E3-FBEC14E7D351}" type="presOf" srcId="{EFDDCF82-697F-4B44-8559-2A7BD973CF19}" destId="{64410687-031D-6F45-A809-F046558AA91B}" srcOrd="0" destOrd="0" presId="urn:microsoft.com/office/officeart/2005/8/layout/hProcess9"/>
    <dgm:cxn modelId="{EAB65362-24AE-2D44-B7AE-7EC6A31582E4}" type="presOf" srcId="{AD2802F8-C071-1A46-8FD5-78D9E93E01CB}" destId="{9C66FD29-60A7-E345-B2A5-C21FAFF56BC2}" srcOrd="0" destOrd="0" presId="urn:microsoft.com/office/officeart/2005/8/layout/hProcess9"/>
    <dgm:cxn modelId="{62B76969-769E-0B4A-8D3E-328DEAD71F53}" type="presOf" srcId="{60473793-6C10-1949-BC8A-94D44B6A9367}" destId="{162BB7E7-A4CA-304B-B667-8A42844FE1D5}" srcOrd="0" destOrd="0" presId="urn:microsoft.com/office/officeart/2005/8/layout/hProcess9"/>
    <dgm:cxn modelId="{AAC84C4F-C04B-CD48-8542-CBB2A15BBF58}" srcId="{829DFF1B-13E3-0C42-99C9-5C9F2A9EE433}" destId="{CE42A51E-413E-AC4C-ACBE-7C4B3378604D}" srcOrd="2" destOrd="0" parTransId="{2C73FD7B-BBE8-764E-914C-DE6D8F373B76}" sibTransId="{5AF638D0-DA63-094F-8A1D-B674827E7E39}"/>
    <dgm:cxn modelId="{8BEC6297-D429-6742-9005-A757EB3C1BCD}" type="presOf" srcId="{BEB2C203-C2A5-A941-A19C-BC09E200C160}" destId="{5845CC9A-8350-3F44-9084-DA289CAA976B}" srcOrd="0" destOrd="0" presId="urn:microsoft.com/office/officeart/2005/8/layout/hProcess9"/>
    <dgm:cxn modelId="{0134BEB1-B8FD-D745-8C73-B4A998697280}" srcId="{829DFF1B-13E3-0C42-99C9-5C9F2A9EE433}" destId="{AD2802F8-C071-1A46-8FD5-78D9E93E01CB}" srcOrd="0" destOrd="0" parTransId="{013269C8-906C-7542-93C4-E2620025E020}" sibTransId="{BEDA7135-F944-6243-B8BD-C3629191134A}"/>
    <dgm:cxn modelId="{4FA2E4B6-7E9A-B14B-BD39-F51BBA595E9A}" srcId="{829DFF1B-13E3-0C42-99C9-5C9F2A9EE433}" destId="{EFDDCF82-697F-4B44-8559-2A7BD973CF19}" srcOrd="1" destOrd="0" parTransId="{B724D66B-1D6A-F843-9C8B-D370DDD4D291}" sibTransId="{5FA531E8-8037-8246-828D-386C596693B7}"/>
    <dgm:cxn modelId="{D28531CB-3FA3-764F-AB55-21E187208E20}" type="presOf" srcId="{CE42A51E-413E-AC4C-ACBE-7C4B3378604D}" destId="{B8344734-BDD8-8B4B-B0D9-9DE0C8303AA9}" srcOrd="0" destOrd="0" presId="urn:microsoft.com/office/officeart/2005/8/layout/hProcess9"/>
    <dgm:cxn modelId="{D68D81DD-9520-9B41-A22B-CEC0E63441D2}" srcId="{829DFF1B-13E3-0C42-99C9-5C9F2A9EE433}" destId="{BEB2C203-C2A5-A941-A19C-BC09E200C160}" srcOrd="3" destOrd="0" parTransId="{D8AE6789-8D7B-E244-AE9B-E47A01FBA6AB}" sibTransId="{A6912334-1FC2-3A49-BDB6-8D839C41CAFB}"/>
    <dgm:cxn modelId="{E1766B5B-DE5A-3747-86F4-BC5B1B1BF09A}" type="presParOf" srcId="{0A1D3DE0-6FA0-E143-9451-1B1DD0FE21F3}" destId="{372BE5E8-A532-8649-913A-EEF95F69D761}" srcOrd="0" destOrd="0" presId="urn:microsoft.com/office/officeart/2005/8/layout/hProcess9"/>
    <dgm:cxn modelId="{9A346BA0-7994-4143-86ED-9D3E85A910A7}" type="presParOf" srcId="{0A1D3DE0-6FA0-E143-9451-1B1DD0FE21F3}" destId="{EEA9C87E-1DD2-6343-9BB9-BADBBE0B6DAE}" srcOrd="1" destOrd="0" presId="urn:microsoft.com/office/officeart/2005/8/layout/hProcess9"/>
    <dgm:cxn modelId="{385FAF21-A55A-C048-9AAA-9E46B59216A5}" type="presParOf" srcId="{EEA9C87E-1DD2-6343-9BB9-BADBBE0B6DAE}" destId="{9C66FD29-60A7-E345-B2A5-C21FAFF56BC2}" srcOrd="0" destOrd="0" presId="urn:microsoft.com/office/officeart/2005/8/layout/hProcess9"/>
    <dgm:cxn modelId="{07774FE9-519B-D644-BA85-CC824FED6CA1}" type="presParOf" srcId="{EEA9C87E-1DD2-6343-9BB9-BADBBE0B6DAE}" destId="{A428A17C-D7AF-E24A-994E-30D75DCA7355}" srcOrd="1" destOrd="0" presId="urn:microsoft.com/office/officeart/2005/8/layout/hProcess9"/>
    <dgm:cxn modelId="{C89FAEF7-C1AC-9544-8E2E-220E64F2E1FE}" type="presParOf" srcId="{EEA9C87E-1DD2-6343-9BB9-BADBBE0B6DAE}" destId="{64410687-031D-6F45-A809-F046558AA91B}" srcOrd="2" destOrd="0" presId="urn:microsoft.com/office/officeart/2005/8/layout/hProcess9"/>
    <dgm:cxn modelId="{22D758E9-8710-204F-9AD0-607BF62E7218}" type="presParOf" srcId="{EEA9C87E-1DD2-6343-9BB9-BADBBE0B6DAE}" destId="{B937A3F1-649D-A54A-B410-EFDD686C6BB9}" srcOrd="3" destOrd="0" presId="urn:microsoft.com/office/officeart/2005/8/layout/hProcess9"/>
    <dgm:cxn modelId="{26BE3208-F7BF-1C41-90F2-22817A1E2CDC}" type="presParOf" srcId="{EEA9C87E-1DD2-6343-9BB9-BADBBE0B6DAE}" destId="{B8344734-BDD8-8B4B-B0D9-9DE0C8303AA9}" srcOrd="4" destOrd="0" presId="urn:microsoft.com/office/officeart/2005/8/layout/hProcess9"/>
    <dgm:cxn modelId="{F1EFE439-626A-A148-8B53-C7A89AA6CDC2}" type="presParOf" srcId="{EEA9C87E-1DD2-6343-9BB9-BADBBE0B6DAE}" destId="{96E795BB-2FF1-2442-9DFD-480369D83F1F}" srcOrd="5" destOrd="0" presId="urn:microsoft.com/office/officeart/2005/8/layout/hProcess9"/>
    <dgm:cxn modelId="{96B334CF-BBC2-5546-9534-7C0652746B1C}" type="presParOf" srcId="{EEA9C87E-1DD2-6343-9BB9-BADBBE0B6DAE}" destId="{5845CC9A-8350-3F44-9084-DA289CAA976B}" srcOrd="6" destOrd="0" presId="urn:microsoft.com/office/officeart/2005/8/layout/hProcess9"/>
    <dgm:cxn modelId="{B87EAF09-F83F-0A4E-A0C8-5C9CC79D732E}" type="presParOf" srcId="{EEA9C87E-1DD2-6343-9BB9-BADBBE0B6DAE}" destId="{1B3F66B1-797B-8E4F-AAE4-ACA222A8C327}" srcOrd="7" destOrd="0" presId="urn:microsoft.com/office/officeart/2005/8/layout/hProcess9"/>
    <dgm:cxn modelId="{E506292E-A091-B247-8129-9536863E4028}" type="presParOf" srcId="{EEA9C87E-1DD2-6343-9BB9-BADBBE0B6DAE}" destId="{162BB7E7-A4CA-304B-B667-8A42844FE1D5}"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533867-A45F-8849-8C4B-424F3984AB2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9A38948-2F90-6347-BF13-4C7A039D39E0}">
      <dgm:prSet/>
      <dgm:spPr>
        <a:solidFill>
          <a:srgbClr val="6C3FC4"/>
        </a:solidFill>
      </dgm:spPr>
      <dgm:t>
        <a:bodyPr/>
        <a:lstStyle/>
        <a:p>
          <a:r>
            <a:rPr lang="en-GB" dirty="0">
              <a:latin typeface="Montserrat" pitchFamily="2" charset="77"/>
            </a:rPr>
            <a:t>Target of ‘March 2024’. All providers will receive a log in to the portal</a:t>
          </a:r>
        </a:p>
      </dgm:t>
    </dgm:pt>
    <dgm:pt modelId="{EDBFCD1F-4BD0-A840-8063-0319A0CDCF77}" type="parTrans" cxnId="{E4F0DC8A-BB62-7B4F-8F91-DF608C9D1152}">
      <dgm:prSet/>
      <dgm:spPr/>
      <dgm:t>
        <a:bodyPr/>
        <a:lstStyle/>
        <a:p>
          <a:endParaRPr lang="en-GB"/>
        </a:p>
      </dgm:t>
    </dgm:pt>
    <dgm:pt modelId="{3BD97D6E-F047-EC43-9AE4-948410A70F6A}" type="sibTrans" cxnId="{E4F0DC8A-BB62-7B4F-8F91-DF608C9D1152}">
      <dgm:prSet/>
      <dgm:spPr/>
      <dgm:t>
        <a:bodyPr/>
        <a:lstStyle/>
        <a:p>
          <a:endParaRPr lang="en-GB"/>
        </a:p>
      </dgm:t>
    </dgm:pt>
    <dgm:pt modelId="{DA51B7FB-CD8F-3646-9D90-1A77FF4A908F}">
      <dgm:prSet/>
      <dgm:spPr>
        <a:solidFill>
          <a:srgbClr val="6C3FC4"/>
        </a:solidFill>
      </dgm:spPr>
      <dgm:t>
        <a:bodyPr/>
        <a:lstStyle/>
        <a:p>
          <a:r>
            <a:rPr lang="en-GB" dirty="0">
              <a:latin typeface="Montserrat" pitchFamily="2" charset="77"/>
            </a:rPr>
            <a:t> Ensure your contact details are correct</a:t>
          </a:r>
        </a:p>
      </dgm:t>
    </dgm:pt>
    <dgm:pt modelId="{FC32D0BC-614E-5449-AD49-86381DB0CEC2}" type="parTrans" cxnId="{603CBE69-B5AD-7241-BAD4-6081B1BB21D9}">
      <dgm:prSet/>
      <dgm:spPr/>
      <dgm:t>
        <a:bodyPr/>
        <a:lstStyle/>
        <a:p>
          <a:endParaRPr lang="en-GB"/>
        </a:p>
      </dgm:t>
    </dgm:pt>
    <dgm:pt modelId="{05290F02-11D2-3C45-96EA-8F5A76349F8B}" type="sibTrans" cxnId="{603CBE69-B5AD-7241-BAD4-6081B1BB21D9}">
      <dgm:prSet/>
      <dgm:spPr/>
      <dgm:t>
        <a:bodyPr/>
        <a:lstStyle/>
        <a:p>
          <a:endParaRPr lang="en-GB"/>
        </a:p>
      </dgm:t>
    </dgm:pt>
    <dgm:pt modelId="{BBC426BB-3CF5-CF4C-9627-14ADAE364F03}" type="pres">
      <dgm:prSet presAssocID="{5F533867-A45F-8849-8C4B-424F3984AB24}" presName="linear" presStyleCnt="0">
        <dgm:presLayoutVars>
          <dgm:animLvl val="lvl"/>
          <dgm:resizeHandles val="exact"/>
        </dgm:presLayoutVars>
      </dgm:prSet>
      <dgm:spPr/>
    </dgm:pt>
    <dgm:pt modelId="{EAB5F8CC-A7D5-E746-B35E-1477D1AA53F0}" type="pres">
      <dgm:prSet presAssocID="{59A38948-2F90-6347-BF13-4C7A039D39E0}" presName="parentText" presStyleLbl="node1" presStyleIdx="0" presStyleCnt="2">
        <dgm:presLayoutVars>
          <dgm:chMax val="0"/>
          <dgm:bulletEnabled val="1"/>
        </dgm:presLayoutVars>
      </dgm:prSet>
      <dgm:spPr/>
    </dgm:pt>
    <dgm:pt modelId="{31EC0E34-F417-0049-AF90-56D3364407DF}" type="pres">
      <dgm:prSet presAssocID="{3BD97D6E-F047-EC43-9AE4-948410A70F6A}" presName="spacer" presStyleCnt="0"/>
      <dgm:spPr/>
    </dgm:pt>
    <dgm:pt modelId="{8AC98571-C308-6A43-8659-D8CF6FD70553}" type="pres">
      <dgm:prSet presAssocID="{DA51B7FB-CD8F-3646-9D90-1A77FF4A908F}" presName="parentText" presStyleLbl="node1" presStyleIdx="1" presStyleCnt="2">
        <dgm:presLayoutVars>
          <dgm:chMax val="0"/>
          <dgm:bulletEnabled val="1"/>
        </dgm:presLayoutVars>
      </dgm:prSet>
      <dgm:spPr/>
    </dgm:pt>
  </dgm:ptLst>
  <dgm:cxnLst>
    <dgm:cxn modelId="{A0858A03-16CF-4A40-9BB6-1A48DDB4C102}" type="presOf" srcId="{DA51B7FB-CD8F-3646-9D90-1A77FF4A908F}" destId="{8AC98571-C308-6A43-8659-D8CF6FD70553}" srcOrd="0" destOrd="0" presId="urn:microsoft.com/office/officeart/2005/8/layout/vList2"/>
    <dgm:cxn modelId="{47F60A23-FDB0-8847-AD9B-B65681455C35}" type="presOf" srcId="{59A38948-2F90-6347-BF13-4C7A039D39E0}" destId="{EAB5F8CC-A7D5-E746-B35E-1477D1AA53F0}" srcOrd="0" destOrd="0" presId="urn:microsoft.com/office/officeart/2005/8/layout/vList2"/>
    <dgm:cxn modelId="{603CBE69-B5AD-7241-BAD4-6081B1BB21D9}" srcId="{5F533867-A45F-8849-8C4B-424F3984AB24}" destId="{DA51B7FB-CD8F-3646-9D90-1A77FF4A908F}" srcOrd="1" destOrd="0" parTransId="{FC32D0BC-614E-5449-AD49-86381DB0CEC2}" sibTransId="{05290F02-11D2-3C45-96EA-8F5A76349F8B}"/>
    <dgm:cxn modelId="{17524C82-665E-4F41-AF12-630BFFED7022}" type="presOf" srcId="{5F533867-A45F-8849-8C4B-424F3984AB24}" destId="{BBC426BB-3CF5-CF4C-9627-14ADAE364F03}" srcOrd="0" destOrd="0" presId="urn:microsoft.com/office/officeart/2005/8/layout/vList2"/>
    <dgm:cxn modelId="{E4F0DC8A-BB62-7B4F-8F91-DF608C9D1152}" srcId="{5F533867-A45F-8849-8C4B-424F3984AB24}" destId="{59A38948-2F90-6347-BF13-4C7A039D39E0}" srcOrd="0" destOrd="0" parTransId="{EDBFCD1F-4BD0-A840-8063-0319A0CDCF77}" sibTransId="{3BD97D6E-F047-EC43-9AE4-948410A70F6A}"/>
    <dgm:cxn modelId="{0D43DB06-D212-724E-BABC-B10FC82BEE50}" type="presParOf" srcId="{BBC426BB-3CF5-CF4C-9627-14ADAE364F03}" destId="{EAB5F8CC-A7D5-E746-B35E-1477D1AA53F0}" srcOrd="0" destOrd="0" presId="urn:microsoft.com/office/officeart/2005/8/layout/vList2"/>
    <dgm:cxn modelId="{9634B178-013C-FC46-BB2C-11E9424215C7}" type="presParOf" srcId="{BBC426BB-3CF5-CF4C-9627-14ADAE364F03}" destId="{31EC0E34-F417-0049-AF90-56D3364407DF}" srcOrd="1" destOrd="0" presId="urn:microsoft.com/office/officeart/2005/8/layout/vList2"/>
    <dgm:cxn modelId="{D23138E3-C1F8-5C45-8BCF-EC993BC77DF9}" type="presParOf" srcId="{BBC426BB-3CF5-CF4C-9627-14ADAE364F03}" destId="{8AC98571-C308-6A43-8659-D8CF6FD7055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770457-3031-5049-BDF1-9AA7109E2F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99873073-0BC8-DF41-8558-831DA2D6E730}">
      <dgm:prSet/>
      <dgm:spPr>
        <a:solidFill>
          <a:srgbClr val="3C3B71"/>
        </a:solidFill>
      </dgm:spPr>
      <dgm:t>
        <a:bodyPr/>
        <a:lstStyle/>
        <a:p>
          <a:r>
            <a:rPr lang="en-GB" b="0" dirty="0">
              <a:solidFill>
                <a:schemeClr val="bg1"/>
              </a:solidFill>
              <a:latin typeface="Montserrat" pitchFamily="2" charset="77"/>
            </a:rPr>
            <a:t>Feedback from Staff and Leaders</a:t>
          </a:r>
          <a:endParaRPr lang="en-GB" dirty="0">
            <a:solidFill>
              <a:schemeClr val="bg1"/>
            </a:solidFill>
            <a:latin typeface="Montserrat" pitchFamily="2" charset="77"/>
          </a:endParaRPr>
        </a:p>
      </dgm:t>
    </dgm:pt>
    <dgm:pt modelId="{3305C278-76EC-9B49-AC62-046A8D75A3C9}" type="parTrans" cxnId="{A166FCC0-2EB5-BA4A-9BB5-3B5A5FFC7187}">
      <dgm:prSet/>
      <dgm:spPr/>
      <dgm:t>
        <a:bodyPr/>
        <a:lstStyle/>
        <a:p>
          <a:endParaRPr lang="en-GB"/>
        </a:p>
      </dgm:t>
    </dgm:pt>
    <dgm:pt modelId="{93D858BD-8538-AE4A-A70A-C6845379161F}" type="sibTrans" cxnId="{A166FCC0-2EB5-BA4A-9BB5-3B5A5FFC7187}">
      <dgm:prSet/>
      <dgm:spPr/>
      <dgm:t>
        <a:bodyPr/>
        <a:lstStyle/>
        <a:p>
          <a:endParaRPr lang="en-GB"/>
        </a:p>
      </dgm:t>
    </dgm:pt>
    <dgm:pt modelId="{124147E4-544A-8448-BDC6-A7109363B0B7}">
      <dgm:prSet/>
      <dgm:spPr>
        <a:solidFill>
          <a:srgbClr val="AEAED5"/>
        </a:solidFill>
      </dgm:spPr>
      <dgm:t>
        <a:bodyPr/>
        <a:lstStyle/>
        <a:p>
          <a:r>
            <a:rPr lang="en-GB" b="0" dirty="0">
              <a:solidFill>
                <a:schemeClr val="bg1"/>
              </a:solidFill>
              <a:latin typeface="Montserrat" pitchFamily="2" charset="77"/>
            </a:rPr>
            <a:t>Feedback from Partners</a:t>
          </a:r>
          <a:endParaRPr lang="en-GB" dirty="0">
            <a:solidFill>
              <a:schemeClr val="bg1"/>
            </a:solidFill>
            <a:latin typeface="Montserrat" pitchFamily="2" charset="77"/>
          </a:endParaRPr>
        </a:p>
      </dgm:t>
    </dgm:pt>
    <dgm:pt modelId="{7D0B680B-3F45-5A4D-A8E6-FDCB36292E18}" type="parTrans" cxnId="{9CEC45E1-563D-BE4D-A0F6-EFBD3F301A34}">
      <dgm:prSet/>
      <dgm:spPr/>
      <dgm:t>
        <a:bodyPr/>
        <a:lstStyle/>
        <a:p>
          <a:endParaRPr lang="en-GB"/>
        </a:p>
      </dgm:t>
    </dgm:pt>
    <dgm:pt modelId="{DFE13903-AF53-5D42-A105-87F3735B46B0}" type="sibTrans" cxnId="{9CEC45E1-563D-BE4D-A0F6-EFBD3F301A34}">
      <dgm:prSet/>
      <dgm:spPr/>
      <dgm:t>
        <a:bodyPr/>
        <a:lstStyle/>
        <a:p>
          <a:endParaRPr lang="en-GB"/>
        </a:p>
      </dgm:t>
    </dgm:pt>
    <dgm:pt modelId="{E7BC3F06-6E2B-974A-B017-ED4CEDE7106D}">
      <dgm:prSet/>
      <dgm:spPr>
        <a:solidFill>
          <a:srgbClr val="3C3B71"/>
        </a:solidFill>
      </dgm:spPr>
      <dgm:t>
        <a:bodyPr/>
        <a:lstStyle/>
        <a:p>
          <a:r>
            <a:rPr lang="en-GB" b="0" dirty="0">
              <a:solidFill>
                <a:schemeClr val="bg1"/>
              </a:solidFill>
              <a:latin typeface="Montserrat" pitchFamily="2" charset="77"/>
            </a:rPr>
            <a:t>Observation</a:t>
          </a:r>
          <a:endParaRPr lang="en-GB" dirty="0">
            <a:solidFill>
              <a:schemeClr val="bg1"/>
            </a:solidFill>
            <a:latin typeface="Montserrat" pitchFamily="2" charset="77"/>
          </a:endParaRPr>
        </a:p>
      </dgm:t>
    </dgm:pt>
    <dgm:pt modelId="{ED8C93BA-5655-3E4F-B4F2-CA56C9F9FCD1}" type="parTrans" cxnId="{456062E4-EE4D-454A-9DD1-BED1169FCF4E}">
      <dgm:prSet/>
      <dgm:spPr/>
      <dgm:t>
        <a:bodyPr/>
        <a:lstStyle/>
        <a:p>
          <a:endParaRPr lang="en-GB"/>
        </a:p>
      </dgm:t>
    </dgm:pt>
    <dgm:pt modelId="{70A4028D-4FB5-7F4E-A56E-D291AFE64B4F}" type="sibTrans" cxnId="{456062E4-EE4D-454A-9DD1-BED1169FCF4E}">
      <dgm:prSet/>
      <dgm:spPr/>
      <dgm:t>
        <a:bodyPr/>
        <a:lstStyle/>
        <a:p>
          <a:endParaRPr lang="en-GB"/>
        </a:p>
      </dgm:t>
    </dgm:pt>
    <dgm:pt modelId="{E9746CC5-56A0-9F4B-9562-EE4F3971A690}">
      <dgm:prSet/>
      <dgm:spPr>
        <a:solidFill>
          <a:srgbClr val="AEAED5"/>
        </a:solidFill>
      </dgm:spPr>
      <dgm:t>
        <a:bodyPr/>
        <a:lstStyle/>
        <a:p>
          <a:r>
            <a:rPr lang="en-GB" b="0" spc="25" dirty="0">
              <a:solidFill>
                <a:schemeClr val="bg1"/>
              </a:solidFill>
              <a:latin typeface="Montserrat" pitchFamily="2" charset="77"/>
              <a:cs typeface="Roboto Light"/>
            </a:rPr>
            <a:t>People's experience of </a:t>
          </a:r>
          <a:r>
            <a:rPr lang="en-GB" b="0" spc="20" dirty="0">
              <a:solidFill>
                <a:schemeClr val="bg1"/>
              </a:solidFill>
              <a:latin typeface="Montserrat" pitchFamily="2" charset="77"/>
              <a:cs typeface="Roboto Light"/>
            </a:rPr>
            <a:t>health</a:t>
          </a:r>
          <a:r>
            <a:rPr lang="en-GB" b="0" spc="-120" dirty="0">
              <a:solidFill>
                <a:schemeClr val="bg1"/>
              </a:solidFill>
              <a:latin typeface="Montserrat" pitchFamily="2" charset="77"/>
              <a:cs typeface="Roboto Light"/>
            </a:rPr>
            <a:t> </a:t>
          </a:r>
          <a:r>
            <a:rPr lang="en-GB" b="0" spc="10" dirty="0">
              <a:solidFill>
                <a:schemeClr val="bg1"/>
              </a:solidFill>
              <a:latin typeface="Montserrat" pitchFamily="2" charset="77"/>
              <a:cs typeface="Roboto Light"/>
            </a:rPr>
            <a:t>and </a:t>
          </a:r>
          <a:r>
            <a:rPr lang="en-GB" b="0" spc="15" dirty="0">
              <a:solidFill>
                <a:schemeClr val="bg1"/>
              </a:solidFill>
              <a:latin typeface="Montserrat" pitchFamily="2" charset="77"/>
              <a:cs typeface="Roboto Light"/>
            </a:rPr>
            <a:t>care</a:t>
          </a:r>
          <a:r>
            <a:rPr lang="en-GB" b="0" spc="5" dirty="0">
              <a:solidFill>
                <a:schemeClr val="bg1"/>
              </a:solidFill>
              <a:latin typeface="Montserrat" pitchFamily="2" charset="77"/>
              <a:cs typeface="Roboto Light"/>
            </a:rPr>
            <a:t> </a:t>
          </a:r>
          <a:r>
            <a:rPr lang="en-GB" b="0" spc="20" dirty="0">
              <a:solidFill>
                <a:schemeClr val="bg1"/>
              </a:solidFill>
              <a:latin typeface="Montserrat" pitchFamily="2" charset="77"/>
              <a:cs typeface="Roboto Light"/>
            </a:rPr>
            <a:t>services</a:t>
          </a:r>
          <a:endParaRPr lang="en-GB" dirty="0">
            <a:solidFill>
              <a:schemeClr val="bg1"/>
            </a:solidFill>
            <a:latin typeface="Montserrat" pitchFamily="2" charset="77"/>
          </a:endParaRPr>
        </a:p>
      </dgm:t>
    </dgm:pt>
    <dgm:pt modelId="{3BB0561C-2A7B-9243-9FC1-9FE29AF5BFF5}" type="parTrans" cxnId="{3E2D0DB9-5B8D-7741-B58C-2FC8E17AE3D8}">
      <dgm:prSet/>
      <dgm:spPr/>
      <dgm:t>
        <a:bodyPr/>
        <a:lstStyle/>
        <a:p>
          <a:endParaRPr lang="en-GB"/>
        </a:p>
      </dgm:t>
    </dgm:pt>
    <dgm:pt modelId="{3A4D1382-9E46-1140-96E5-2DEEFEFEDCC3}" type="sibTrans" cxnId="{3E2D0DB9-5B8D-7741-B58C-2FC8E17AE3D8}">
      <dgm:prSet/>
      <dgm:spPr/>
      <dgm:t>
        <a:bodyPr/>
        <a:lstStyle/>
        <a:p>
          <a:endParaRPr lang="en-GB"/>
        </a:p>
      </dgm:t>
    </dgm:pt>
    <dgm:pt modelId="{92B17E1A-1785-F947-A8D2-4FF8FFD44575}">
      <dgm:prSet/>
      <dgm:spPr>
        <a:solidFill>
          <a:srgbClr val="643AB7"/>
        </a:solidFill>
      </dgm:spPr>
      <dgm:t>
        <a:bodyPr/>
        <a:lstStyle/>
        <a:p>
          <a:r>
            <a:rPr lang="en-GB" b="0" dirty="0">
              <a:solidFill>
                <a:schemeClr val="bg1"/>
              </a:solidFill>
              <a:latin typeface="Montserrat" pitchFamily="2" charset="77"/>
            </a:rPr>
            <a:t>Processes</a:t>
          </a:r>
          <a:endParaRPr lang="en-GB" dirty="0">
            <a:solidFill>
              <a:schemeClr val="bg1"/>
            </a:solidFill>
            <a:latin typeface="Montserrat" pitchFamily="2" charset="77"/>
          </a:endParaRPr>
        </a:p>
      </dgm:t>
    </dgm:pt>
    <dgm:pt modelId="{45A7A1B1-51E4-A141-848F-43753A348282}" type="parTrans" cxnId="{B53D3D6E-D80F-8547-BA77-71DECB44825D}">
      <dgm:prSet/>
      <dgm:spPr/>
      <dgm:t>
        <a:bodyPr/>
        <a:lstStyle/>
        <a:p>
          <a:endParaRPr lang="en-GB"/>
        </a:p>
      </dgm:t>
    </dgm:pt>
    <dgm:pt modelId="{D6075E7D-63D0-804A-B6D5-BE48A0E5274C}" type="sibTrans" cxnId="{B53D3D6E-D80F-8547-BA77-71DECB44825D}">
      <dgm:prSet/>
      <dgm:spPr/>
      <dgm:t>
        <a:bodyPr/>
        <a:lstStyle/>
        <a:p>
          <a:endParaRPr lang="en-GB"/>
        </a:p>
      </dgm:t>
    </dgm:pt>
    <dgm:pt modelId="{0BB96E48-10E5-BF4A-A0E3-512012C24AAC}">
      <dgm:prSet/>
      <dgm:spPr>
        <a:solidFill>
          <a:srgbClr val="643AB7"/>
        </a:solidFill>
      </dgm:spPr>
      <dgm:t>
        <a:bodyPr/>
        <a:lstStyle/>
        <a:p>
          <a:r>
            <a:rPr lang="en-GB" b="0">
              <a:solidFill>
                <a:schemeClr val="bg1"/>
              </a:solidFill>
              <a:latin typeface="Montserrat" pitchFamily="2" charset="77"/>
            </a:rPr>
            <a:t>Outcomes</a:t>
          </a:r>
          <a:endParaRPr lang="en-GB" dirty="0">
            <a:solidFill>
              <a:schemeClr val="bg1"/>
            </a:solidFill>
            <a:latin typeface="Montserrat" pitchFamily="2" charset="77"/>
          </a:endParaRPr>
        </a:p>
      </dgm:t>
    </dgm:pt>
    <dgm:pt modelId="{C747531F-7340-9C45-9E2F-49F1FA8F5FE8}" type="parTrans" cxnId="{E1E689D5-FE2B-EB43-9B31-02BB7D8F4409}">
      <dgm:prSet/>
      <dgm:spPr/>
      <dgm:t>
        <a:bodyPr/>
        <a:lstStyle/>
        <a:p>
          <a:endParaRPr lang="en-GB"/>
        </a:p>
      </dgm:t>
    </dgm:pt>
    <dgm:pt modelId="{A42D5461-5853-3B4D-B101-0B3CE1B8AC02}" type="sibTrans" cxnId="{E1E689D5-FE2B-EB43-9B31-02BB7D8F4409}">
      <dgm:prSet/>
      <dgm:spPr/>
      <dgm:t>
        <a:bodyPr/>
        <a:lstStyle/>
        <a:p>
          <a:endParaRPr lang="en-GB"/>
        </a:p>
      </dgm:t>
    </dgm:pt>
    <dgm:pt modelId="{0DC99E10-0FF2-6045-9D1A-1FC9A501A2E2}" type="pres">
      <dgm:prSet presAssocID="{9A770457-3031-5049-BDF1-9AA7109E2FAE}" presName="linear" presStyleCnt="0">
        <dgm:presLayoutVars>
          <dgm:animLvl val="lvl"/>
          <dgm:resizeHandles val="exact"/>
        </dgm:presLayoutVars>
      </dgm:prSet>
      <dgm:spPr/>
    </dgm:pt>
    <dgm:pt modelId="{83613531-B034-3941-BDD4-E34D2B857289}" type="pres">
      <dgm:prSet presAssocID="{99873073-0BC8-DF41-8558-831DA2D6E730}" presName="parentText" presStyleLbl="node1" presStyleIdx="0" presStyleCnt="6">
        <dgm:presLayoutVars>
          <dgm:chMax val="0"/>
          <dgm:bulletEnabled val="1"/>
        </dgm:presLayoutVars>
      </dgm:prSet>
      <dgm:spPr/>
    </dgm:pt>
    <dgm:pt modelId="{DBFAC7A4-5476-4D4E-A653-B9A573C3980C}" type="pres">
      <dgm:prSet presAssocID="{93D858BD-8538-AE4A-A70A-C6845379161F}" presName="spacer" presStyleCnt="0"/>
      <dgm:spPr/>
    </dgm:pt>
    <dgm:pt modelId="{1302D0F5-5CDB-EB42-862F-20DCD4289931}" type="pres">
      <dgm:prSet presAssocID="{124147E4-544A-8448-BDC6-A7109363B0B7}" presName="parentText" presStyleLbl="node1" presStyleIdx="1" presStyleCnt="6">
        <dgm:presLayoutVars>
          <dgm:chMax val="0"/>
          <dgm:bulletEnabled val="1"/>
        </dgm:presLayoutVars>
      </dgm:prSet>
      <dgm:spPr/>
    </dgm:pt>
    <dgm:pt modelId="{D42AF5D2-7939-654C-8A3D-8F42E9ADA5C6}" type="pres">
      <dgm:prSet presAssocID="{DFE13903-AF53-5D42-A105-87F3735B46B0}" presName="spacer" presStyleCnt="0"/>
      <dgm:spPr/>
    </dgm:pt>
    <dgm:pt modelId="{B997843E-7515-B84F-B3D5-5A1ACD6163B1}" type="pres">
      <dgm:prSet presAssocID="{92B17E1A-1785-F947-A8D2-4FF8FFD44575}" presName="parentText" presStyleLbl="node1" presStyleIdx="2" presStyleCnt="6">
        <dgm:presLayoutVars>
          <dgm:chMax val="0"/>
          <dgm:bulletEnabled val="1"/>
        </dgm:presLayoutVars>
      </dgm:prSet>
      <dgm:spPr/>
    </dgm:pt>
    <dgm:pt modelId="{86FE3312-BAF1-D94E-83C0-6D4BCB6B69E0}" type="pres">
      <dgm:prSet presAssocID="{D6075E7D-63D0-804A-B6D5-BE48A0E5274C}" presName="spacer" presStyleCnt="0"/>
      <dgm:spPr/>
    </dgm:pt>
    <dgm:pt modelId="{4B4B702E-1128-2C48-AE0F-8D372062D3BF}" type="pres">
      <dgm:prSet presAssocID="{E7BC3F06-6E2B-974A-B017-ED4CEDE7106D}" presName="parentText" presStyleLbl="node1" presStyleIdx="3" presStyleCnt="6">
        <dgm:presLayoutVars>
          <dgm:chMax val="0"/>
          <dgm:bulletEnabled val="1"/>
        </dgm:presLayoutVars>
      </dgm:prSet>
      <dgm:spPr/>
    </dgm:pt>
    <dgm:pt modelId="{8B4E74C8-56DE-EC47-B495-FDBC4ACA2BAF}" type="pres">
      <dgm:prSet presAssocID="{70A4028D-4FB5-7F4E-A56E-D291AFE64B4F}" presName="spacer" presStyleCnt="0"/>
      <dgm:spPr/>
    </dgm:pt>
    <dgm:pt modelId="{D062AD83-2193-9E4D-92B1-3277EE48B85D}" type="pres">
      <dgm:prSet presAssocID="{E9746CC5-56A0-9F4B-9562-EE4F3971A690}" presName="parentText" presStyleLbl="node1" presStyleIdx="4" presStyleCnt="6">
        <dgm:presLayoutVars>
          <dgm:chMax val="0"/>
          <dgm:bulletEnabled val="1"/>
        </dgm:presLayoutVars>
      </dgm:prSet>
      <dgm:spPr/>
    </dgm:pt>
    <dgm:pt modelId="{31B188D1-4742-594C-A095-030E655A5160}" type="pres">
      <dgm:prSet presAssocID="{3A4D1382-9E46-1140-96E5-2DEEFEFEDCC3}" presName="spacer" presStyleCnt="0"/>
      <dgm:spPr/>
    </dgm:pt>
    <dgm:pt modelId="{2123A412-5ADE-A746-AF9A-C224F32219E1}" type="pres">
      <dgm:prSet presAssocID="{0BB96E48-10E5-BF4A-A0E3-512012C24AAC}" presName="parentText" presStyleLbl="node1" presStyleIdx="5" presStyleCnt="6">
        <dgm:presLayoutVars>
          <dgm:chMax val="0"/>
          <dgm:bulletEnabled val="1"/>
        </dgm:presLayoutVars>
      </dgm:prSet>
      <dgm:spPr/>
    </dgm:pt>
  </dgm:ptLst>
  <dgm:cxnLst>
    <dgm:cxn modelId="{1E353501-9AB0-694F-BAB9-EC4F564C0486}" type="presOf" srcId="{9A770457-3031-5049-BDF1-9AA7109E2FAE}" destId="{0DC99E10-0FF2-6045-9D1A-1FC9A501A2E2}" srcOrd="0" destOrd="0" presId="urn:microsoft.com/office/officeart/2005/8/layout/vList2"/>
    <dgm:cxn modelId="{130EEC3A-C395-BD40-B719-70FB296C66DC}" type="presOf" srcId="{0BB96E48-10E5-BF4A-A0E3-512012C24AAC}" destId="{2123A412-5ADE-A746-AF9A-C224F32219E1}" srcOrd="0" destOrd="0" presId="urn:microsoft.com/office/officeart/2005/8/layout/vList2"/>
    <dgm:cxn modelId="{978CE96A-5178-CA4E-B32E-F911B6834EF0}" type="presOf" srcId="{E9746CC5-56A0-9F4B-9562-EE4F3971A690}" destId="{D062AD83-2193-9E4D-92B1-3277EE48B85D}" srcOrd="0" destOrd="0" presId="urn:microsoft.com/office/officeart/2005/8/layout/vList2"/>
    <dgm:cxn modelId="{B53D3D6E-D80F-8547-BA77-71DECB44825D}" srcId="{9A770457-3031-5049-BDF1-9AA7109E2FAE}" destId="{92B17E1A-1785-F947-A8D2-4FF8FFD44575}" srcOrd="2" destOrd="0" parTransId="{45A7A1B1-51E4-A141-848F-43753A348282}" sibTransId="{D6075E7D-63D0-804A-B6D5-BE48A0E5274C}"/>
    <dgm:cxn modelId="{29446C85-FA36-B740-8415-80895D2CAAA3}" type="presOf" srcId="{E7BC3F06-6E2B-974A-B017-ED4CEDE7106D}" destId="{4B4B702E-1128-2C48-AE0F-8D372062D3BF}" srcOrd="0" destOrd="0" presId="urn:microsoft.com/office/officeart/2005/8/layout/vList2"/>
    <dgm:cxn modelId="{8B38CE92-F592-0242-AB57-A60693783223}" type="presOf" srcId="{99873073-0BC8-DF41-8558-831DA2D6E730}" destId="{83613531-B034-3941-BDD4-E34D2B857289}" srcOrd="0" destOrd="0" presId="urn:microsoft.com/office/officeart/2005/8/layout/vList2"/>
    <dgm:cxn modelId="{3E2D0DB9-5B8D-7741-B58C-2FC8E17AE3D8}" srcId="{9A770457-3031-5049-BDF1-9AA7109E2FAE}" destId="{E9746CC5-56A0-9F4B-9562-EE4F3971A690}" srcOrd="4" destOrd="0" parTransId="{3BB0561C-2A7B-9243-9FC1-9FE29AF5BFF5}" sibTransId="{3A4D1382-9E46-1140-96E5-2DEEFEFEDCC3}"/>
    <dgm:cxn modelId="{A166FCC0-2EB5-BA4A-9BB5-3B5A5FFC7187}" srcId="{9A770457-3031-5049-BDF1-9AA7109E2FAE}" destId="{99873073-0BC8-DF41-8558-831DA2D6E730}" srcOrd="0" destOrd="0" parTransId="{3305C278-76EC-9B49-AC62-046A8D75A3C9}" sibTransId="{93D858BD-8538-AE4A-A70A-C6845379161F}"/>
    <dgm:cxn modelId="{E1E689D5-FE2B-EB43-9B31-02BB7D8F4409}" srcId="{9A770457-3031-5049-BDF1-9AA7109E2FAE}" destId="{0BB96E48-10E5-BF4A-A0E3-512012C24AAC}" srcOrd="5" destOrd="0" parTransId="{C747531F-7340-9C45-9E2F-49F1FA8F5FE8}" sibTransId="{A42D5461-5853-3B4D-B101-0B3CE1B8AC02}"/>
    <dgm:cxn modelId="{9BE43AD6-BC3B-0142-A20C-65D913E74D06}" type="presOf" srcId="{92B17E1A-1785-F947-A8D2-4FF8FFD44575}" destId="{B997843E-7515-B84F-B3D5-5A1ACD6163B1}" srcOrd="0" destOrd="0" presId="urn:microsoft.com/office/officeart/2005/8/layout/vList2"/>
    <dgm:cxn modelId="{9CEC45E1-563D-BE4D-A0F6-EFBD3F301A34}" srcId="{9A770457-3031-5049-BDF1-9AA7109E2FAE}" destId="{124147E4-544A-8448-BDC6-A7109363B0B7}" srcOrd="1" destOrd="0" parTransId="{7D0B680B-3F45-5A4D-A8E6-FDCB36292E18}" sibTransId="{DFE13903-AF53-5D42-A105-87F3735B46B0}"/>
    <dgm:cxn modelId="{456062E4-EE4D-454A-9DD1-BED1169FCF4E}" srcId="{9A770457-3031-5049-BDF1-9AA7109E2FAE}" destId="{E7BC3F06-6E2B-974A-B017-ED4CEDE7106D}" srcOrd="3" destOrd="0" parTransId="{ED8C93BA-5655-3E4F-B4F2-CA56C9F9FCD1}" sibTransId="{70A4028D-4FB5-7F4E-A56E-D291AFE64B4F}"/>
    <dgm:cxn modelId="{AEDD00F4-A9A7-FA45-AEF3-C6F5B83AEA79}" type="presOf" srcId="{124147E4-544A-8448-BDC6-A7109363B0B7}" destId="{1302D0F5-5CDB-EB42-862F-20DCD4289931}" srcOrd="0" destOrd="0" presId="urn:microsoft.com/office/officeart/2005/8/layout/vList2"/>
    <dgm:cxn modelId="{46DE79A7-48BD-E243-B1EF-74E91FF4A918}" type="presParOf" srcId="{0DC99E10-0FF2-6045-9D1A-1FC9A501A2E2}" destId="{83613531-B034-3941-BDD4-E34D2B857289}" srcOrd="0" destOrd="0" presId="urn:microsoft.com/office/officeart/2005/8/layout/vList2"/>
    <dgm:cxn modelId="{21AB75B6-C5AD-E44F-8E16-D051F7717952}" type="presParOf" srcId="{0DC99E10-0FF2-6045-9D1A-1FC9A501A2E2}" destId="{DBFAC7A4-5476-4D4E-A653-B9A573C3980C}" srcOrd="1" destOrd="0" presId="urn:microsoft.com/office/officeart/2005/8/layout/vList2"/>
    <dgm:cxn modelId="{77CFD10A-2DCA-BE49-9FBE-FFE17A6E433D}" type="presParOf" srcId="{0DC99E10-0FF2-6045-9D1A-1FC9A501A2E2}" destId="{1302D0F5-5CDB-EB42-862F-20DCD4289931}" srcOrd="2" destOrd="0" presId="urn:microsoft.com/office/officeart/2005/8/layout/vList2"/>
    <dgm:cxn modelId="{5F829EB1-EFA5-7E4E-8A3C-D1C48CD32546}" type="presParOf" srcId="{0DC99E10-0FF2-6045-9D1A-1FC9A501A2E2}" destId="{D42AF5D2-7939-654C-8A3D-8F42E9ADA5C6}" srcOrd="3" destOrd="0" presId="urn:microsoft.com/office/officeart/2005/8/layout/vList2"/>
    <dgm:cxn modelId="{6E19E419-A940-7A4C-A0C6-0FEC00E6838C}" type="presParOf" srcId="{0DC99E10-0FF2-6045-9D1A-1FC9A501A2E2}" destId="{B997843E-7515-B84F-B3D5-5A1ACD6163B1}" srcOrd="4" destOrd="0" presId="urn:microsoft.com/office/officeart/2005/8/layout/vList2"/>
    <dgm:cxn modelId="{F67E2C54-FF0A-C848-9A7C-469198E51E17}" type="presParOf" srcId="{0DC99E10-0FF2-6045-9D1A-1FC9A501A2E2}" destId="{86FE3312-BAF1-D94E-83C0-6D4BCB6B69E0}" srcOrd="5" destOrd="0" presId="urn:microsoft.com/office/officeart/2005/8/layout/vList2"/>
    <dgm:cxn modelId="{21BBADAD-2E34-BF4E-9958-0A3ED268B6E1}" type="presParOf" srcId="{0DC99E10-0FF2-6045-9D1A-1FC9A501A2E2}" destId="{4B4B702E-1128-2C48-AE0F-8D372062D3BF}" srcOrd="6" destOrd="0" presId="urn:microsoft.com/office/officeart/2005/8/layout/vList2"/>
    <dgm:cxn modelId="{B6879ADF-A945-4944-8DC2-E737E36D6923}" type="presParOf" srcId="{0DC99E10-0FF2-6045-9D1A-1FC9A501A2E2}" destId="{8B4E74C8-56DE-EC47-B495-FDBC4ACA2BAF}" srcOrd="7" destOrd="0" presId="urn:microsoft.com/office/officeart/2005/8/layout/vList2"/>
    <dgm:cxn modelId="{40AAACE1-1099-E741-BE16-2C607F8FC823}" type="presParOf" srcId="{0DC99E10-0FF2-6045-9D1A-1FC9A501A2E2}" destId="{D062AD83-2193-9E4D-92B1-3277EE48B85D}" srcOrd="8" destOrd="0" presId="urn:microsoft.com/office/officeart/2005/8/layout/vList2"/>
    <dgm:cxn modelId="{D64F4E8A-F92B-DE43-B9AB-6B42D1116E1B}" type="presParOf" srcId="{0DC99E10-0FF2-6045-9D1A-1FC9A501A2E2}" destId="{31B188D1-4742-594C-A095-030E655A5160}" srcOrd="9" destOrd="0" presId="urn:microsoft.com/office/officeart/2005/8/layout/vList2"/>
    <dgm:cxn modelId="{2E40555C-3ECF-BC4F-9E40-836983961661}" type="presParOf" srcId="{0DC99E10-0FF2-6045-9D1A-1FC9A501A2E2}" destId="{2123A412-5ADE-A746-AF9A-C224F32219E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D888DE-E5D0-B046-ABFB-58EC42521681}" type="doc">
      <dgm:prSet loTypeId="urn:microsoft.com/office/officeart/2005/8/layout/target1" loCatId="list" qsTypeId="urn:microsoft.com/office/officeart/2005/8/quickstyle/simple1" qsCatId="simple" csTypeId="urn:microsoft.com/office/officeart/2005/8/colors/accent1_2" csCatId="accent1" phldr="1"/>
      <dgm:spPr/>
      <dgm:t>
        <a:bodyPr/>
        <a:lstStyle/>
        <a:p>
          <a:endParaRPr lang="en-GB"/>
        </a:p>
      </dgm:t>
    </dgm:pt>
    <dgm:pt modelId="{5ED356A2-D5E4-7146-8048-4089E900061C}">
      <dgm:prSet/>
      <dgm:spPr>
        <a:solidFill>
          <a:srgbClr val="AEAED5"/>
        </a:solidFill>
        <a:ln>
          <a:solidFill>
            <a:srgbClr val="3C3B71"/>
          </a:solidFill>
        </a:ln>
      </dgm:spPr>
      <dgm:t>
        <a:bodyPr/>
        <a:lstStyle/>
        <a:p>
          <a:r>
            <a:rPr lang="en-GB" dirty="0">
              <a:latin typeface="Montserrat" pitchFamily="2" charset="77"/>
            </a:rPr>
            <a:t>We can gather evidence from people who work in a service either on site or off site, or by using a combination</a:t>
          </a:r>
        </a:p>
      </dgm:t>
    </dgm:pt>
    <dgm:pt modelId="{F85C94C6-EE04-5941-AE64-97D250810ED7}" type="parTrans" cxnId="{F90AE069-CCDE-AC41-B64D-71C30BDAE09A}">
      <dgm:prSet/>
      <dgm:spPr/>
      <dgm:t>
        <a:bodyPr/>
        <a:lstStyle/>
        <a:p>
          <a:endParaRPr lang="en-GB"/>
        </a:p>
      </dgm:t>
    </dgm:pt>
    <dgm:pt modelId="{01C4538F-F271-A943-BE34-058883836189}" type="sibTrans" cxnId="{F90AE069-CCDE-AC41-B64D-71C30BDAE09A}">
      <dgm:prSet/>
      <dgm:spPr/>
      <dgm:t>
        <a:bodyPr/>
        <a:lstStyle/>
        <a:p>
          <a:endParaRPr lang="en-GB"/>
        </a:p>
      </dgm:t>
    </dgm:pt>
    <dgm:pt modelId="{5030C655-2B9A-D144-8A51-E2480FE46BF6}">
      <dgm:prSet/>
      <dgm:spPr>
        <a:solidFill>
          <a:srgbClr val="AEAED5"/>
        </a:solidFill>
        <a:ln>
          <a:solidFill>
            <a:srgbClr val="3C3B71"/>
          </a:solidFill>
        </a:ln>
      </dgm:spPr>
      <dgm:t>
        <a:bodyPr/>
        <a:lstStyle/>
        <a:p>
          <a:r>
            <a:rPr lang="en-GB" dirty="0">
              <a:latin typeface="Montserrat" pitchFamily="2" charset="77"/>
            </a:rPr>
            <a:t>We will carry out site visits when it’s the best way to gather the evidence we need. For example, we’ll do this to observe the care environment and how staff interact with people</a:t>
          </a:r>
        </a:p>
      </dgm:t>
    </dgm:pt>
    <dgm:pt modelId="{D1B1B5F0-F05D-A747-ABF2-6BF4B6DB7A4D}" type="parTrans" cxnId="{E6F60095-9CEF-8B4A-B7A7-D3D2DB90FF67}">
      <dgm:prSet/>
      <dgm:spPr/>
      <dgm:t>
        <a:bodyPr/>
        <a:lstStyle/>
        <a:p>
          <a:endParaRPr lang="en-GB"/>
        </a:p>
      </dgm:t>
    </dgm:pt>
    <dgm:pt modelId="{FAE88FE3-CD35-3C40-BE55-40308ADDECA0}" type="sibTrans" cxnId="{E6F60095-9CEF-8B4A-B7A7-D3D2DB90FF67}">
      <dgm:prSet/>
      <dgm:spPr/>
      <dgm:t>
        <a:bodyPr/>
        <a:lstStyle/>
        <a:p>
          <a:endParaRPr lang="en-GB"/>
        </a:p>
      </dgm:t>
    </dgm:pt>
    <dgm:pt modelId="{96CB55E7-8FA3-FB4F-8A87-8D8CCC13DEA9}">
      <dgm:prSet/>
      <dgm:spPr>
        <a:solidFill>
          <a:srgbClr val="AEAED5"/>
        </a:solidFill>
        <a:ln>
          <a:solidFill>
            <a:srgbClr val="3C3B71"/>
          </a:solidFill>
        </a:ln>
      </dgm:spPr>
      <dgm:t>
        <a:bodyPr/>
        <a:lstStyle/>
        <a:p>
          <a:r>
            <a:rPr lang="en-GB" dirty="0">
              <a:latin typeface="Montserrat" pitchFamily="2" charset="77"/>
            </a:rPr>
            <a:t>Assessment teams can get quick access to specialists to support them in interviewing staff.</a:t>
          </a:r>
        </a:p>
      </dgm:t>
    </dgm:pt>
    <dgm:pt modelId="{EE3515C0-0245-454B-B04F-8B2617308D5B}" type="parTrans" cxnId="{64FBD261-D571-1E43-B687-86903A46F995}">
      <dgm:prSet/>
      <dgm:spPr/>
      <dgm:t>
        <a:bodyPr/>
        <a:lstStyle/>
        <a:p>
          <a:endParaRPr lang="en-GB"/>
        </a:p>
      </dgm:t>
    </dgm:pt>
    <dgm:pt modelId="{EAE32C50-D2DC-4F4D-B194-A610CE6BFE84}" type="sibTrans" cxnId="{64FBD261-D571-1E43-B687-86903A46F995}">
      <dgm:prSet/>
      <dgm:spPr/>
      <dgm:t>
        <a:bodyPr/>
        <a:lstStyle/>
        <a:p>
          <a:endParaRPr lang="en-GB"/>
        </a:p>
      </dgm:t>
    </dgm:pt>
    <dgm:pt modelId="{11703AA4-F82F-9948-A3CF-4B3A0EA0E9BD}">
      <dgm:prSet/>
      <dgm:spPr>
        <a:solidFill>
          <a:srgbClr val="AEAED5"/>
        </a:solidFill>
        <a:ln>
          <a:solidFill>
            <a:srgbClr val="3C3B71"/>
          </a:solidFill>
        </a:ln>
      </dgm:spPr>
      <dgm:t>
        <a:bodyPr/>
        <a:lstStyle/>
        <a:p>
          <a:r>
            <a:rPr lang="en-GB" dirty="0">
              <a:latin typeface="Montserrat" pitchFamily="2" charset="77"/>
            </a:rPr>
            <a:t>Inspections: We will spend our time on site speaking to people using the service and the </a:t>
          </a:r>
          <a:r>
            <a:rPr lang="en-GB" dirty="0"/>
            <a:t>staff.</a:t>
          </a:r>
        </a:p>
      </dgm:t>
    </dgm:pt>
    <dgm:pt modelId="{F4ABBCC0-A15D-004C-B3B0-D163686F4925}" type="parTrans" cxnId="{A304C790-849E-304B-BF49-CDF8F2E75105}">
      <dgm:prSet/>
      <dgm:spPr/>
      <dgm:t>
        <a:bodyPr/>
        <a:lstStyle/>
        <a:p>
          <a:endParaRPr lang="en-GB"/>
        </a:p>
      </dgm:t>
    </dgm:pt>
    <dgm:pt modelId="{B09F8F17-610E-0F4C-B943-218181BCBA47}" type="sibTrans" cxnId="{A304C790-849E-304B-BF49-CDF8F2E75105}">
      <dgm:prSet/>
      <dgm:spPr/>
      <dgm:t>
        <a:bodyPr/>
        <a:lstStyle/>
        <a:p>
          <a:endParaRPr lang="en-GB"/>
        </a:p>
      </dgm:t>
    </dgm:pt>
    <dgm:pt modelId="{25A2BBCF-E8D1-E34E-A262-152433FA063D}" type="pres">
      <dgm:prSet presAssocID="{D1D888DE-E5D0-B046-ABFB-58EC42521681}" presName="composite" presStyleCnt="0">
        <dgm:presLayoutVars>
          <dgm:chMax val="5"/>
          <dgm:dir/>
          <dgm:resizeHandles val="exact"/>
        </dgm:presLayoutVars>
      </dgm:prSet>
      <dgm:spPr/>
    </dgm:pt>
    <dgm:pt modelId="{39CBD384-A083-674A-A4AB-9A9ECB65A50F}" type="pres">
      <dgm:prSet presAssocID="{5ED356A2-D5E4-7146-8048-4089E900061C}" presName="circle1" presStyleLbl="lnNode1" presStyleIdx="0" presStyleCnt="4"/>
      <dgm:spPr>
        <a:solidFill>
          <a:srgbClr val="3C3B71"/>
        </a:solidFill>
      </dgm:spPr>
    </dgm:pt>
    <dgm:pt modelId="{642FB16F-1E28-C54F-A40B-368F05D98364}" type="pres">
      <dgm:prSet presAssocID="{5ED356A2-D5E4-7146-8048-4089E900061C}" presName="text1" presStyleLbl="revTx" presStyleIdx="0" presStyleCnt="4">
        <dgm:presLayoutVars>
          <dgm:bulletEnabled val="1"/>
        </dgm:presLayoutVars>
      </dgm:prSet>
      <dgm:spPr/>
    </dgm:pt>
    <dgm:pt modelId="{CDBB7B76-F43D-234C-8BB2-72CCE1160337}" type="pres">
      <dgm:prSet presAssocID="{5ED356A2-D5E4-7146-8048-4089E900061C}" presName="line1" presStyleLbl="callout" presStyleIdx="0" presStyleCnt="8"/>
      <dgm:spPr/>
    </dgm:pt>
    <dgm:pt modelId="{712A05FC-CCA8-644F-A96A-9A71EC8EB244}" type="pres">
      <dgm:prSet presAssocID="{5ED356A2-D5E4-7146-8048-4089E900061C}" presName="d1" presStyleLbl="callout" presStyleIdx="1" presStyleCnt="8"/>
      <dgm:spPr/>
    </dgm:pt>
    <dgm:pt modelId="{5063A4B3-FA38-CB4B-B1FA-29D794E669EC}" type="pres">
      <dgm:prSet presAssocID="{5030C655-2B9A-D144-8A51-E2480FE46BF6}" presName="circle2" presStyleLbl="lnNode1" presStyleIdx="1" presStyleCnt="4"/>
      <dgm:spPr>
        <a:solidFill>
          <a:srgbClr val="A88CCD"/>
        </a:solidFill>
      </dgm:spPr>
    </dgm:pt>
    <dgm:pt modelId="{2C3A4820-F4D7-8140-B481-9827ECA15198}" type="pres">
      <dgm:prSet presAssocID="{5030C655-2B9A-D144-8A51-E2480FE46BF6}" presName="text2" presStyleLbl="revTx" presStyleIdx="1" presStyleCnt="4">
        <dgm:presLayoutVars>
          <dgm:bulletEnabled val="1"/>
        </dgm:presLayoutVars>
      </dgm:prSet>
      <dgm:spPr/>
    </dgm:pt>
    <dgm:pt modelId="{0D8C0CB4-298E-8649-B6BC-57CF47932EB4}" type="pres">
      <dgm:prSet presAssocID="{5030C655-2B9A-D144-8A51-E2480FE46BF6}" presName="line2" presStyleLbl="callout" presStyleIdx="2" presStyleCnt="8"/>
      <dgm:spPr/>
    </dgm:pt>
    <dgm:pt modelId="{B3065862-87B7-A949-8B14-0F30C36BFDCA}" type="pres">
      <dgm:prSet presAssocID="{5030C655-2B9A-D144-8A51-E2480FE46BF6}" presName="d2" presStyleLbl="callout" presStyleIdx="3" presStyleCnt="8"/>
      <dgm:spPr/>
    </dgm:pt>
    <dgm:pt modelId="{B6D7BAB6-DEA7-B443-A78A-8886FD4CBFD8}" type="pres">
      <dgm:prSet presAssocID="{96CB55E7-8FA3-FB4F-8A87-8D8CCC13DEA9}" presName="circle3" presStyleLbl="lnNode1" presStyleIdx="2" presStyleCnt="4"/>
      <dgm:spPr>
        <a:solidFill>
          <a:srgbClr val="AEAED5"/>
        </a:solidFill>
      </dgm:spPr>
    </dgm:pt>
    <dgm:pt modelId="{04B39C68-2EC4-8C49-9E8A-8474F827805B}" type="pres">
      <dgm:prSet presAssocID="{96CB55E7-8FA3-FB4F-8A87-8D8CCC13DEA9}" presName="text3" presStyleLbl="revTx" presStyleIdx="2" presStyleCnt="4">
        <dgm:presLayoutVars>
          <dgm:bulletEnabled val="1"/>
        </dgm:presLayoutVars>
      </dgm:prSet>
      <dgm:spPr/>
    </dgm:pt>
    <dgm:pt modelId="{B20AD003-2C8C-4146-A5C3-0CF346CAEEDF}" type="pres">
      <dgm:prSet presAssocID="{96CB55E7-8FA3-FB4F-8A87-8D8CCC13DEA9}" presName="line3" presStyleLbl="callout" presStyleIdx="4" presStyleCnt="8"/>
      <dgm:spPr/>
    </dgm:pt>
    <dgm:pt modelId="{14CA257E-81E6-ED41-8D9B-487D030E62EF}" type="pres">
      <dgm:prSet presAssocID="{96CB55E7-8FA3-FB4F-8A87-8D8CCC13DEA9}" presName="d3" presStyleLbl="callout" presStyleIdx="5" presStyleCnt="8"/>
      <dgm:spPr/>
    </dgm:pt>
    <dgm:pt modelId="{198CC45D-7DF1-9546-8B0F-15B103223E09}" type="pres">
      <dgm:prSet presAssocID="{11703AA4-F82F-9948-A3CF-4B3A0EA0E9BD}" presName="circle4" presStyleLbl="lnNode1" presStyleIdx="3" presStyleCnt="4"/>
      <dgm:spPr>
        <a:solidFill>
          <a:srgbClr val="643AB7"/>
        </a:solidFill>
      </dgm:spPr>
    </dgm:pt>
    <dgm:pt modelId="{CBC50518-1581-4C41-8658-92DA06DFC658}" type="pres">
      <dgm:prSet presAssocID="{11703AA4-F82F-9948-A3CF-4B3A0EA0E9BD}" presName="text4" presStyleLbl="revTx" presStyleIdx="3" presStyleCnt="4">
        <dgm:presLayoutVars>
          <dgm:bulletEnabled val="1"/>
        </dgm:presLayoutVars>
      </dgm:prSet>
      <dgm:spPr/>
    </dgm:pt>
    <dgm:pt modelId="{2F8896C7-238B-7944-AD5F-4C27BD356D75}" type="pres">
      <dgm:prSet presAssocID="{11703AA4-F82F-9948-A3CF-4B3A0EA0E9BD}" presName="line4" presStyleLbl="callout" presStyleIdx="6" presStyleCnt="8"/>
      <dgm:spPr/>
    </dgm:pt>
    <dgm:pt modelId="{63021328-4584-6C4B-9173-09024245BB61}" type="pres">
      <dgm:prSet presAssocID="{11703AA4-F82F-9948-A3CF-4B3A0EA0E9BD}" presName="d4" presStyleLbl="callout" presStyleIdx="7" presStyleCnt="8"/>
      <dgm:spPr/>
    </dgm:pt>
  </dgm:ptLst>
  <dgm:cxnLst>
    <dgm:cxn modelId="{671F9E0E-6A02-5743-9897-CABE33B9C119}" type="presOf" srcId="{96CB55E7-8FA3-FB4F-8A87-8D8CCC13DEA9}" destId="{04B39C68-2EC4-8C49-9E8A-8474F827805B}" srcOrd="0" destOrd="0" presId="urn:microsoft.com/office/officeart/2005/8/layout/target1"/>
    <dgm:cxn modelId="{64FBD261-D571-1E43-B687-86903A46F995}" srcId="{D1D888DE-E5D0-B046-ABFB-58EC42521681}" destId="{96CB55E7-8FA3-FB4F-8A87-8D8CCC13DEA9}" srcOrd="2" destOrd="0" parTransId="{EE3515C0-0245-454B-B04F-8B2617308D5B}" sibTransId="{EAE32C50-D2DC-4F4D-B194-A610CE6BFE84}"/>
    <dgm:cxn modelId="{F90AE069-CCDE-AC41-B64D-71C30BDAE09A}" srcId="{D1D888DE-E5D0-B046-ABFB-58EC42521681}" destId="{5ED356A2-D5E4-7146-8048-4089E900061C}" srcOrd="0" destOrd="0" parTransId="{F85C94C6-EE04-5941-AE64-97D250810ED7}" sibTransId="{01C4538F-F271-A943-BE34-058883836189}"/>
    <dgm:cxn modelId="{3B469353-A4F1-C041-AC9D-9C3875F6E244}" type="presOf" srcId="{5ED356A2-D5E4-7146-8048-4089E900061C}" destId="{642FB16F-1E28-C54F-A40B-368F05D98364}" srcOrd="0" destOrd="0" presId="urn:microsoft.com/office/officeart/2005/8/layout/target1"/>
    <dgm:cxn modelId="{F55A2677-A73A-7846-866F-2FBD2ACBA66E}" type="presOf" srcId="{D1D888DE-E5D0-B046-ABFB-58EC42521681}" destId="{25A2BBCF-E8D1-E34E-A262-152433FA063D}" srcOrd="0" destOrd="0" presId="urn:microsoft.com/office/officeart/2005/8/layout/target1"/>
    <dgm:cxn modelId="{4A953A80-38B6-C544-B4E7-812AC1E3F8A1}" type="presOf" srcId="{11703AA4-F82F-9948-A3CF-4B3A0EA0E9BD}" destId="{CBC50518-1581-4C41-8658-92DA06DFC658}" srcOrd="0" destOrd="0" presId="urn:microsoft.com/office/officeart/2005/8/layout/target1"/>
    <dgm:cxn modelId="{30674980-3F8B-A440-A12D-6B5A4A554A48}" type="presOf" srcId="{5030C655-2B9A-D144-8A51-E2480FE46BF6}" destId="{2C3A4820-F4D7-8140-B481-9827ECA15198}" srcOrd="0" destOrd="0" presId="urn:microsoft.com/office/officeart/2005/8/layout/target1"/>
    <dgm:cxn modelId="{A304C790-849E-304B-BF49-CDF8F2E75105}" srcId="{D1D888DE-E5D0-B046-ABFB-58EC42521681}" destId="{11703AA4-F82F-9948-A3CF-4B3A0EA0E9BD}" srcOrd="3" destOrd="0" parTransId="{F4ABBCC0-A15D-004C-B3B0-D163686F4925}" sibTransId="{B09F8F17-610E-0F4C-B943-218181BCBA47}"/>
    <dgm:cxn modelId="{E6F60095-9CEF-8B4A-B7A7-D3D2DB90FF67}" srcId="{D1D888DE-E5D0-B046-ABFB-58EC42521681}" destId="{5030C655-2B9A-D144-8A51-E2480FE46BF6}" srcOrd="1" destOrd="0" parTransId="{D1B1B5F0-F05D-A747-ABF2-6BF4B6DB7A4D}" sibTransId="{FAE88FE3-CD35-3C40-BE55-40308ADDECA0}"/>
    <dgm:cxn modelId="{9310FD39-89BF-D749-850F-6C05E843BF47}" type="presParOf" srcId="{25A2BBCF-E8D1-E34E-A262-152433FA063D}" destId="{39CBD384-A083-674A-A4AB-9A9ECB65A50F}" srcOrd="0" destOrd="0" presId="urn:microsoft.com/office/officeart/2005/8/layout/target1"/>
    <dgm:cxn modelId="{73F69983-1C83-9442-83EB-1CB2665F1B17}" type="presParOf" srcId="{25A2BBCF-E8D1-E34E-A262-152433FA063D}" destId="{642FB16F-1E28-C54F-A40B-368F05D98364}" srcOrd="1" destOrd="0" presId="urn:microsoft.com/office/officeart/2005/8/layout/target1"/>
    <dgm:cxn modelId="{C7DCDE91-1A10-8B42-A071-31A9660D61BF}" type="presParOf" srcId="{25A2BBCF-E8D1-E34E-A262-152433FA063D}" destId="{CDBB7B76-F43D-234C-8BB2-72CCE1160337}" srcOrd="2" destOrd="0" presId="urn:microsoft.com/office/officeart/2005/8/layout/target1"/>
    <dgm:cxn modelId="{A72927B2-A507-AF4D-A4B4-8A4859CBFE68}" type="presParOf" srcId="{25A2BBCF-E8D1-E34E-A262-152433FA063D}" destId="{712A05FC-CCA8-644F-A96A-9A71EC8EB244}" srcOrd="3" destOrd="0" presId="urn:microsoft.com/office/officeart/2005/8/layout/target1"/>
    <dgm:cxn modelId="{8453F6B2-54C6-5642-828A-252AA1230666}" type="presParOf" srcId="{25A2BBCF-E8D1-E34E-A262-152433FA063D}" destId="{5063A4B3-FA38-CB4B-B1FA-29D794E669EC}" srcOrd="4" destOrd="0" presId="urn:microsoft.com/office/officeart/2005/8/layout/target1"/>
    <dgm:cxn modelId="{BA66F518-B9AC-5F40-95EF-991FEB202353}" type="presParOf" srcId="{25A2BBCF-E8D1-E34E-A262-152433FA063D}" destId="{2C3A4820-F4D7-8140-B481-9827ECA15198}" srcOrd="5" destOrd="0" presId="urn:microsoft.com/office/officeart/2005/8/layout/target1"/>
    <dgm:cxn modelId="{A7C76E02-5008-2E43-860B-5E35E5B81980}" type="presParOf" srcId="{25A2BBCF-E8D1-E34E-A262-152433FA063D}" destId="{0D8C0CB4-298E-8649-B6BC-57CF47932EB4}" srcOrd="6" destOrd="0" presId="urn:microsoft.com/office/officeart/2005/8/layout/target1"/>
    <dgm:cxn modelId="{269F2A12-7E55-314F-89EC-B07AF52FD078}" type="presParOf" srcId="{25A2BBCF-E8D1-E34E-A262-152433FA063D}" destId="{B3065862-87B7-A949-8B14-0F30C36BFDCA}" srcOrd="7" destOrd="0" presId="urn:microsoft.com/office/officeart/2005/8/layout/target1"/>
    <dgm:cxn modelId="{D674CD0D-92EF-5041-8E8A-D37C020206B4}" type="presParOf" srcId="{25A2BBCF-E8D1-E34E-A262-152433FA063D}" destId="{B6D7BAB6-DEA7-B443-A78A-8886FD4CBFD8}" srcOrd="8" destOrd="0" presId="urn:microsoft.com/office/officeart/2005/8/layout/target1"/>
    <dgm:cxn modelId="{4BA6ABD9-5887-604E-B108-359683456120}" type="presParOf" srcId="{25A2BBCF-E8D1-E34E-A262-152433FA063D}" destId="{04B39C68-2EC4-8C49-9E8A-8474F827805B}" srcOrd="9" destOrd="0" presId="urn:microsoft.com/office/officeart/2005/8/layout/target1"/>
    <dgm:cxn modelId="{7D354EF4-7AC0-5C4A-891A-E1404326705F}" type="presParOf" srcId="{25A2BBCF-E8D1-E34E-A262-152433FA063D}" destId="{B20AD003-2C8C-4146-A5C3-0CF346CAEEDF}" srcOrd="10" destOrd="0" presId="urn:microsoft.com/office/officeart/2005/8/layout/target1"/>
    <dgm:cxn modelId="{9FB99BBC-95E9-6544-B786-A27F79FD1094}" type="presParOf" srcId="{25A2BBCF-E8D1-E34E-A262-152433FA063D}" destId="{14CA257E-81E6-ED41-8D9B-487D030E62EF}" srcOrd="11" destOrd="0" presId="urn:microsoft.com/office/officeart/2005/8/layout/target1"/>
    <dgm:cxn modelId="{C3E3051B-8843-2B47-8C7E-3F74D7D2AC33}" type="presParOf" srcId="{25A2BBCF-E8D1-E34E-A262-152433FA063D}" destId="{198CC45D-7DF1-9546-8B0F-15B103223E09}" srcOrd="12" destOrd="0" presId="urn:microsoft.com/office/officeart/2005/8/layout/target1"/>
    <dgm:cxn modelId="{37026314-9DE9-5542-B7A5-0659C85B2CC9}" type="presParOf" srcId="{25A2BBCF-E8D1-E34E-A262-152433FA063D}" destId="{CBC50518-1581-4C41-8658-92DA06DFC658}" srcOrd="13" destOrd="0" presId="urn:microsoft.com/office/officeart/2005/8/layout/target1"/>
    <dgm:cxn modelId="{F286376A-EEF0-A243-BFB6-F232598E3741}" type="presParOf" srcId="{25A2BBCF-E8D1-E34E-A262-152433FA063D}" destId="{2F8896C7-238B-7944-AD5F-4C27BD356D75}" srcOrd="14" destOrd="0" presId="urn:microsoft.com/office/officeart/2005/8/layout/target1"/>
    <dgm:cxn modelId="{32412823-7CFD-A348-BA4F-3CE3211BE4F6}" type="presParOf" srcId="{25A2BBCF-E8D1-E34E-A262-152433FA063D}" destId="{63021328-4584-6C4B-9173-09024245BB61}" srcOrd="15" destOrd="0" presId="urn:microsoft.com/office/officeart/2005/8/layout/target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3A926-559A-464C-AC3E-C889030B8BD3}">
      <dsp:nvSpPr>
        <dsp:cNvPr id="0" name=""/>
        <dsp:cNvSpPr/>
      </dsp:nvSpPr>
      <dsp:spPr>
        <a:xfrm>
          <a:off x="0" y="783164"/>
          <a:ext cx="10147300" cy="527670"/>
        </a:xfrm>
        <a:prstGeom prst="roundRect">
          <a:avLst/>
        </a:prstGeom>
        <a:solidFill>
          <a:srgbClr val="AEA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Montserrat" pitchFamily="2" charset="77"/>
            </a:rPr>
            <a:t>To have a greater focus on care across </a:t>
          </a:r>
          <a:r>
            <a:rPr lang="en-GB" sz="2200" b="1" kern="1200" dirty="0">
              <a:latin typeface="Montserrat" pitchFamily="2" charset="77"/>
            </a:rPr>
            <a:t>Local Areas or ‘Systems’ </a:t>
          </a:r>
          <a:endParaRPr lang="en-GB" sz="2200" kern="1200" dirty="0">
            <a:latin typeface="Montserrat" pitchFamily="2" charset="77"/>
          </a:endParaRPr>
        </a:p>
      </dsp:txBody>
      <dsp:txXfrm>
        <a:off x="25759" y="808923"/>
        <a:ext cx="10095782" cy="476152"/>
      </dsp:txXfrm>
    </dsp:sp>
    <dsp:sp modelId="{DFF1504E-0629-9D4C-AC65-AE499A46903C}">
      <dsp:nvSpPr>
        <dsp:cNvPr id="0" name=""/>
        <dsp:cNvSpPr/>
      </dsp:nvSpPr>
      <dsp:spPr>
        <a:xfrm>
          <a:off x="0" y="1374194"/>
          <a:ext cx="10147300" cy="527670"/>
        </a:xfrm>
        <a:prstGeom prst="roundRect">
          <a:avLst/>
        </a:prstGeom>
        <a:solidFill>
          <a:srgbClr val="A88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Montserrat" pitchFamily="2" charset="77"/>
            </a:rPr>
            <a:t>To use new regulatory powers effectively to improve people’s care </a:t>
          </a:r>
        </a:p>
      </dsp:txBody>
      <dsp:txXfrm>
        <a:off x="25759" y="1399953"/>
        <a:ext cx="10095782" cy="476152"/>
      </dsp:txXfrm>
    </dsp:sp>
    <dsp:sp modelId="{C85B4E69-C75C-F546-BDA9-2BB15B72B5CC}">
      <dsp:nvSpPr>
        <dsp:cNvPr id="0" name=""/>
        <dsp:cNvSpPr/>
      </dsp:nvSpPr>
      <dsp:spPr>
        <a:xfrm>
          <a:off x="0" y="1965224"/>
          <a:ext cx="10147300" cy="527670"/>
        </a:xfrm>
        <a:prstGeom prst="roundRect">
          <a:avLst/>
        </a:prstGeom>
        <a:solidFill>
          <a:srgbClr val="9859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Montserrat" pitchFamily="2" charset="77"/>
            </a:rPr>
            <a:t>To make regulation less complex and more efficient </a:t>
          </a:r>
        </a:p>
      </dsp:txBody>
      <dsp:txXfrm>
        <a:off x="25759" y="1990983"/>
        <a:ext cx="10095782" cy="476152"/>
      </dsp:txXfrm>
    </dsp:sp>
    <dsp:sp modelId="{D4D70DC0-2A7A-584F-9E83-AC6D39159F33}">
      <dsp:nvSpPr>
        <dsp:cNvPr id="0" name=""/>
        <dsp:cNvSpPr/>
      </dsp:nvSpPr>
      <dsp:spPr>
        <a:xfrm>
          <a:off x="0" y="2556254"/>
          <a:ext cx="10147300" cy="527670"/>
        </a:xfrm>
        <a:prstGeom prst="roundRect">
          <a:avLst/>
        </a:prstGeom>
        <a:solidFill>
          <a:srgbClr val="8250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Montserrat" pitchFamily="2" charset="77"/>
            </a:rPr>
            <a:t>To regulate in a </a:t>
          </a:r>
          <a:r>
            <a:rPr lang="en-GB" sz="2200" b="1" kern="1200" dirty="0">
              <a:latin typeface="Montserrat" pitchFamily="2" charset="77"/>
            </a:rPr>
            <a:t>smarter , technology driven </a:t>
          </a:r>
          <a:r>
            <a:rPr lang="en-GB" sz="2200" b="0" kern="1200" dirty="0">
              <a:latin typeface="Montserrat" pitchFamily="2" charset="77"/>
            </a:rPr>
            <a:t>way </a:t>
          </a:r>
        </a:p>
      </dsp:txBody>
      <dsp:txXfrm>
        <a:off x="25759" y="2582013"/>
        <a:ext cx="10095782" cy="476152"/>
      </dsp:txXfrm>
    </dsp:sp>
    <dsp:sp modelId="{93F8CAC6-11E7-B44B-98E2-E27B4E68B8CD}">
      <dsp:nvSpPr>
        <dsp:cNvPr id="0" name=""/>
        <dsp:cNvSpPr/>
      </dsp:nvSpPr>
      <dsp:spPr>
        <a:xfrm>
          <a:off x="0" y="3147284"/>
          <a:ext cx="10147300" cy="527670"/>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Montserrat" pitchFamily="2" charset="77"/>
            </a:rPr>
            <a:t>To work better with the sector as it changes and recovers from CV-19 </a:t>
          </a:r>
        </a:p>
      </dsp:txBody>
      <dsp:txXfrm>
        <a:off x="25759" y="3173043"/>
        <a:ext cx="10095782" cy="476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4AB0E-FEB8-C442-9334-5B700DA7BE47}">
      <dsp:nvSpPr>
        <dsp:cNvPr id="0" name=""/>
        <dsp:cNvSpPr/>
      </dsp:nvSpPr>
      <dsp:spPr>
        <a:xfrm>
          <a:off x="5122" y="577060"/>
          <a:ext cx="1587872" cy="1656100"/>
        </a:xfrm>
        <a:prstGeom prst="roundRect">
          <a:avLst>
            <a:gd name="adj" fmla="val 10000"/>
          </a:avLst>
        </a:prstGeom>
        <a:solidFill>
          <a:srgbClr val="AEA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3C3B71"/>
              </a:solidFill>
              <a:latin typeface="Montserrat" pitchFamily="2" charset="77"/>
            </a:rPr>
            <a:t>% scores will be used as a  benchmarking </a:t>
          </a:r>
        </a:p>
      </dsp:txBody>
      <dsp:txXfrm>
        <a:off x="51629" y="623567"/>
        <a:ext cx="1494858" cy="1563086"/>
      </dsp:txXfrm>
    </dsp:sp>
    <dsp:sp modelId="{52666ADE-7B8F-9A48-8669-CB68805D6E4E}">
      <dsp:nvSpPr>
        <dsp:cNvPr id="0" name=""/>
        <dsp:cNvSpPr/>
      </dsp:nvSpPr>
      <dsp:spPr>
        <a:xfrm>
          <a:off x="1751781" y="1208214"/>
          <a:ext cx="336628" cy="3937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751781" y="1286972"/>
        <a:ext cx="235640" cy="236276"/>
      </dsp:txXfrm>
    </dsp:sp>
    <dsp:sp modelId="{2B8D5E2E-9FFD-7F4C-B8A9-B89342EC1A47}">
      <dsp:nvSpPr>
        <dsp:cNvPr id="0" name=""/>
        <dsp:cNvSpPr/>
      </dsp:nvSpPr>
      <dsp:spPr>
        <a:xfrm>
          <a:off x="2228143" y="577060"/>
          <a:ext cx="1587872" cy="1656100"/>
        </a:xfrm>
        <a:prstGeom prst="roundRect">
          <a:avLst>
            <a:gd name="adj" fmla="val 10000"/>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latin typeface="Montserrat" pitchFamily="2" charset="77"/>
            </a:rPr>
            <a:t>Upper and Lower limit parameters </a:t>
          </a:r>
        </a:p>
        <a:p>
          <a:pPr marL="0" lvl="0" indent="0" algn="ctr" defTabSz="622300">
            <a:lnSpc>
              <a:spcPct val="90000"/>
            </a:lnSpc>
            <a:spcBef>
              <a:spcPct val="0"/>
            </a:spcBef>
            <a:spcAft>
              <a:spcPct val="35000"/>
            </a:spcAft>
            <a:buNone/>
          </a:pPr>
          <a:r>
            <a:rPr lang="en-GB" sz="1400" kern="1200" dirty="0">
              <a:solidFill>
                <a:schemeClr val="bg1"/>
              </a:solidFill>
              <a:latin typeface="Montserrat" pitchFamily="2" charset="77"/>
            </a:rPr>
            <a:t>( e.g. how far away you are from the next rating)</a:t>
          </a:r>
        </a:p>
      </dsp:txBody>
      <dsp:txXfrm>
        <a:off x="2274650" y="623567"/>
        <a:ext cx="1494858" cy="1563086"/>
      </dsp:txXfrm>
    </dsp:sp>
    <dsp:sp modelId="{B1077355-5D39-B64F-BB0B-376C881D7652}">
      <dsp:nvSpPr>
        <dsp:cNvPr id="0" name=""/>
        <dsp:cNvSpPr/>
      </dsp:nvSpPr>
      <dsp:spPr>
        <a:xfrm>
          <a:off x="3974802" y="1208214"/>
          <a:ext cx="336628" cy="3937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974802" y="1286972"/>
        <a:ext cx="235640" cy="236276"/>
      </dsp:txXfrm>
    </dsp:sp>
    <dsp:sp modelId="{10D6F888-9B59-8A4C-9BCE-4564385B9E3A}">
      <dsp:nvSpPr>
        <dsp:cNvPr id="0" name=""/>
        <dsp:cNvSpPr/>
      </dsp:nvSpPr>
      <dsp:spPr>
        <a:xfrm>
          <a:off x="4451163" y="577060"/>
          <a:ext cx="1587872" cy="1656100"/>
        </a:xfrm>
        <a:prstGeom prst="roundRect">
          <a:avLst>
            <a:gd name="adj" fmla="val 10000"/>
          </a:avLst>
        </a:prstGeom>
        <a:solidFill>
          <a:srgbClr val="9859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latin typeface="Montserrat" pitchFamily="2" charset="77"/>
            </a:rPr>
            <a:t>CQC can update ratings at any time </a:t>
          </a:r>
        </a:p>
      </dsp:txBody>
      <dsp:txXfrm>
        <a:off x="4497670" y="623567"/>
        <a:ext cx="1494858" cy="1563086"/>
      </dsp:txXfrm>
    </dsp:sp>
    <dsp:sp modelId="{66BA1542-4106-0E46-BD48-30A792F2C4DA}">
      <dsp:nvSpPr>
        <dsp:cNvPr id="0" name=""/>
        <dsp:cNvSpPr/>
      </dsp:nvSpPr>
      <dsp:spPr>
        <a:xfrm>
          <a:off x="6197823" y="1208214"/>
          <a:ext cx="336628" cy="3937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6197823" y="1286972"/>
        <a:ext cx="235640" cy="236276"/>
      </dsp:txXfrm>
    </dsp:sp>
    <dsp:sp modelId="{B30B6DB4-B991-9F45-8A94-6C3882761FC6}">
      <dsp:nvSpPr>
        <dsp:cNvPr id="0" name=""/>
        <dsp:cNvSpPr/>
      </dsp:nvSpPr>
      <dsp:spPr>
        <a:xfrm>
          <a:off x="6674184" y="577060"/>
          <a:ext cx="1587872" cy="1656100"/>
        </a:xfrm>
        <a:prstGeom prst="roundRect">
          <a:avLst>
            <a:gd name="adj" fmla="val 10000"/>
          </a:avLst>
        </a:prstGeom>
        <a:solidFill>
          <a:srgbClr val="8250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latin typeface="Montserrat" pitchFamily="2" charset="77"/>
            </a:rPr>
            <a:t>No mention of how the ratings review process will happen.</a:t>
          </a:r>
        </a:p>
      </dsp:txBody>
      <dsp:txXfrm>
        <a:off x="6720691" y="623567"/>
        <a:ext cx="1494858" cy="1563086"/>
      </dsp:txXfrm>
    </dsp:sp>
    <dsp:sp modelId="{B4E55ACE-17CD-AA46-B87A-C4B1857CA2D7}">
      <dsp:nvSpPr>
        <dsp:cNvPr id="0" name=""/>
        <dsp:cNvSpPr/>
      </dsp:nvSpPr>
      <dsp:spPr>
        <a:xfrm>
          <a:off x="8420844" y="1208214"/>
          <a:ext cx="336628" cy="3937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8420844" y="1286972"/>
        <a:ext cx="235640" cy="236276"/>
      </dsp:txXfrm>
    </dsp:sp>
    <dsp:sp modelId="{EE8C9F01-0F69-C647-B78A-F9FC0A507C3D}">
      <dsp:nvSpPr>
        <dsp:cNvPr id="0" name=""/>
        <dsp:cNvSpPr/>
      </dsp:nvSpPr>
      <dsp:spPr>
        <a:xfrm>
          <a:off x="8897205" y="577060"/>
          <a:ext cx="1587872" cy="1656100"/>
        </a:xfrm>
        <a:prstGeom prst="roundRect">
          <a:avLst>
            <a:gd name="adj" fmla="val 10000"/>
          </a:avLst>
        </a:prstGeom>
        <a:solidFill>
          <a:srgbClr val="A88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latin typeface="Montserrat" pitchFamily="2" charset="77"/>
            </a:rPr>
            <a:t>Rating Limiters (currently Well Led ) Still not clear if the current rating limiters will apply . </a:t>
          </a:r>
        </a:p>
      </dsp:txBody>
      <dsp:txXfrm>
        <a:off x="8943712" y="623567"/>
        <a:ext cx="1494858" cy="15630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80220-6989-044C-A448-036CC704A3AA}">
      <dsp:nvSpPr>
        <dsp:cNvPr id="0" name=""/>
        <dsp:cNvSpPr/>
      </dsp:nvSpPr>
      <dsp:spPr>
        <a:xfrm>
          <a:off x="0" y="565334"/>
          <a:ext cx="4005230" cy="556920"/>
        </a:xfrm>
        <a:prstGeom prst="roundRect">
          <a:avLst/>
        </a:prstGeom>
        <a:solidFill>
          <a:srgbClr val="AEA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0" kern="1200" dirty="0">
              <a:latin typeface="Montserrat" pitchFamily="2" charset="77"/>
            </a:rPr>
            <a:t>Date of inspections no longer linked to ratings </a:t>
          </a:r>
          <a:endParaRPr lang="en-GB" sz="1400" kern="1200" dirty="0">
            <a:latin typeface="Montserrat" pitchFamily="2" charset="77"/>
          </a:endParaRPr>
        </a:p>
      </dsp:txBody>
      <dsp:txXfrm>
        <a:off x="27187" y="592521"/>
        <a:ext cx="3950856" cy="502546"/>
      </dsp:txXfrm>
    </dsp:sp>
    <dsp:sp modelId="{DF3245A1-EAD6-F342-AC08-98BACC1D7E27}">
      <dsp:nvSpPr>
        <dsp:cNvPr id="0" name=""/>
        <dsp:cNvSpPr/>
      </dsp:nvSpPr>
      <dsp:spPr>
        <a:xfrm>
          <a:off x="0" y="1162574"/>
          <a:ext cx="4005230" cy="556920"/>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0" kern="1200" dirty="0">
              <a:latin typeface="Montserrat" pitchFamily="2" charset="77"/>
            </a:rPr>
            <a:t>Ratings may be  changed without site  visits or looking at all  Quality Statements</a:t>
          </a:r>
          <a:endParaRPr lang="en-GB" sz="1400" kern="1200" dirty="0">
            <a:latin typeface="Montserrat" pitchFamily="2" charset="77"/>
          </a:endParaRPr>
        </a:p>
      </dsp:txBody>
      <dsp:txXfrm>
        <a:off x="27187" y="1189761"/>
        <a:ext cx="3950856" cy="502546"/>
      </dsp:txXfrm>
    </dsp:sp>
    <dsp:sp modelId="{61F3BDCA-E219-AC4F-8695-FC74BE4C2CE6}">
      <dsp:nvSpPr>
        <dsp:cNvPr id="0" name=""/>
        <dsp:cNvSpPr/>
      </dsp:nvSpPr>
      <dsp:spPr>
        <a:xfrm>
          <a:off x="0" y="1759814"/>
          <a:ext cx="4005230" cy="556920"/>
        </a:xfrm>
        <a:prstGeom prst="roundRect">
          <a:avLst/>
        </a:prstGeom>
        <a:solidFill>
          <a:srgbClr val="8250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0" kern="1200" dirty="0">
              <a:latin typeface="Montserrat" pitchFamily="2" charset="77"/>
            </a:rPr>
            <a:t>Desktop ‘assessment’ using digital evidence collected remotely</a:t>
          </a:r>
          <a:endParaRPr lang="en-GB" sz="1400" kern="1200" dirty="0">
            <a:latin typeface="Montserrat" pitchFamily="2" charset="77"/>
          </a:endParaRPr>
        </a:p>
      </dsp:txBody>
      <dsp:txXfrm>
        <a:off x="27187" y="1787001"/>
        <a:ext cx="3950856" cy="502546"/>
      </dsp:txXfrm>
    </dsp:sp>
    <dsp:sp modelId="{A3520E19-E56D-8C49-9CFD-35C731C50EB0}">
      <dsp:nvSpPr>
        <dsp:cNvPr id="0" name=""/>
        <dsp:cNvSpPr/>
      </dsp:nvSpPr>
      <dsp:spPr>
        <a:xfrm>
          <a:off x="0" y="2357055"/>
          <a:ext cx="4005230" cy="556920"/>
        </a:xfrm>
        <a:prstGeom prst="roundRect">
          <a:avLst/>
        </a:prstGeom>
        <a:solidFill>
          <a:srgbClr val="9859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Planned &amp; Responsive Assessment Activity </a:t>
          </a:r>
        </a:p>
      </dsp:txBody>
      <dsp:txXfrm>
        <a:off x="27187" y="2384242"/>
        <a:ext cx="3950856" cy="502546"/>
      </dsp:txXfrm>
    </dsp:sp>
    <dsp:sp modelId="{1FE0DA49-9CF7-8945-ADE6-F2E969CA0BE6}">
      <dsp:nvSpPr>
        <dsp:cNvPr id="0" name=""/>
        <dsp:cNvSpPr/>
      </dsp:nvSpPr>
      <dsp:spPr>
        <a:xfrm>
          <a:off x="0" y="2954295"/>
          <a:ext cx="4005230" cy="556920"/>
        </a:xfrm>
        <a:prstGeom prst="roundRect">
          <a:avLst/>
        </a:prstGeom>
        <a:solidFill>
          <a:srgbClr val="643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What happen in between these activities </a:t>
          </a:r>
        </a:p>
      </dsp:txBody>
      <dsp:txXfrm>
        <a:off x="27187" y="2981482"/>
        <a:ext cx="3950856" cy="502546"/>
      </dsp:txXfrm>
    </dsp:sp>
    <dsp:sp modelId="{DE4E89E5-85AF-4442-BC07-83E224BA3C32}">
      <dsp:nvSpPr>
        <dsp:cNvPr id="0" name=""/>
        <dsp:cNvSpPr/>
      </dsp:nvSpPr>
      <dsp:spPr>
        <a:xfrm>
          <a:off x="0" y="3551535"/>
          <a:ext cx="4005230" cy="556920"/>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Proactive asking for information </a:t>
          </a:r>
        </a:p>
      </dsp:txBody>
      <dsp:txXfrm>
        <a:off x="27187" y="3578722"/>
        <a:ext cx="3950856" cy="5025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FBC9C-AFBC-F141-8F24-A3BDE5EE5A3F}">
      <dsp:nvSpPr>
        <dsp:cNvPr id="0" name=""/>
        <dsp:cNvSpPr/>
      </dsp:nvSpPr>
      <dsp:spPr>
        <a:xfrm>
          <a:off x="0" y="39687"/>
          <a:ext cx="3286125" cy="1971675"/>
        </a:xfrm>
        <a:prstGeom prst="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Montserrat" pitchFamily="2" charset="77"/>
            </a:rPr>
            <a:t>Reports will become shorter !</a:t>
          </a:r>
        </a:p>
      </dsp:txBody>
      <dsp:txXfrm>
        <a:off x="0" y="39687"/>
        <a:ext cx="3286125" cy="1971675"/>
      </dsp:txXfrm>
    </dsp:sp>
    <dsp:sp modelId="{85B3CF44-7A0D-C541-BB70-E96AF014AA28}">
      <dsp:nvSpPr>
        <dsp:cNvPr id="0" name=""/>
        <dsp:cNvSpPr/>
      </dsp:nvSpPr>
      <dsp:spPr>
        <a:xfrm>
          <a:off x="3614737" y="39687"/>
          <a:ext cx="3286125" cy="1971675"/>
        </a:xfrm>
        <a:prstGeom prst="rect">
          <a:avLst/>
        </a:prstGeom>
        <a:solidFill>
          <a:srgbClr val="643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Montserrat" pitchFamily="2" charset="77"/>
            </a:rPr>
            <a:t>A collection of ‘summaries and benchmarking’ will be the basis of reports</a:t>
          </a:r>
        </a:p>
      </dsp:txBody>
      <dsp:txXfrm>
        <a:off x="3614737" y="39687"/>
        <a:ext cx="3286125" cy="1971675"/>
      </dsp:txXfrm>
    </dsp:sp>
    <dsp:sp modelId="{DCC9B9F6-7F72-3140-8B4C-2E3D4D7F1A71}">
      <dsp:nvSpPr>
        <dsp:cNvPr id="0" name=""/>
        <dsp:cNvSpPr/>
      </dsp:nvSpPr>
      <dsp:spPr>
        <a:xfrm>
          <a:off x="7229475" y="39687"/>
          <a:ext cx="3286125" cy="1971675"/>
        </a:xfrm>
        <a:prstGeom prst="rect">
          <a:avLst/>
        </a:prstGeom>
        <a:solidFill>
          <a:srgbClr val="9859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Montserrat" pitchFamily="2" charset="77"/>
            </a:rPr>
            <a:t>Standard automated text template will remain</a:t>
          </a:r>
        </a:p>
      </dsp:txBody>
      <dsp:txXfrm>
        <a:off x="7229475" y="39687"/>
        <a:ext cx="3286125" cy="1971675"/>
      </dsp:txXfrm>
    </dsp:sp>
    <dsp:sp modelId="{0BDFF28C-B031-C54F-A15F-5F87288F0BB4}">
      <dsp:nvSpPr>
        <dsp:cNvPr id="0" name=""/>
        <dsp:cNvSpPr/>
      </dsp:nvSpPr>
      <dsp:spPr>
        <a:xfrm>
          <a:off x="1807368" y="2339975"/>
          <a:ext cx="3286125" cy="1971675"/>
        </a:xfrm>
        <a:prstGeom prst="rect">
          <a:avLst/>
        </a:prstGeom>
        <a:solidFill>
          <a:srgbClr val="A88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Montserrat" pitchFamily="2" charset="77"/>
            </a:rPr>
            <a:t>Written for the public not provider</a:t>
          </a:r>
        </a:p>
      </dsp:txBody>
      <dsp:txXfrm>
        <a:off x="1807368" y="2339975"/>
        <a:ext cx="3286125" cy="1971675"/>
      </dsp:txXfrm>
    </dsp:sp>
    <dsp:sp modelId="{35C664DA-9D3B-0742-8FB7-FFD42812E588}">
      <dsp:nvSpPr>
        <dsp:cNvPr id="0" name=""/>
        <dsp:cNvSpPr/>
      </dsp:nvSpPr>
      <dsp:spPr>
        <a:xfrm>
          <a:off x="5422106" y="2339975"/>
          <a:ext cx="3286125" cy="1971675"/>
        </a:xfrm>
        <a:prstGeom prst="rect">
          <a:avLst/>
        </a:prstGeom>
        <a:solidFill>
          <a:srgbClr val="AEA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Montserrat" pitchFamily="2" charset="77"/>
            </a:rPr>
            <a:t>Factual Accuracy Challenging will still be in place </a:t>
          </a:r>
        </a:p>
      </dsp:txBody>
      <dsp:txXfrm>
        <a:off x="5422106"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9A97C-E133-9B4E-9B59-1F9DBDE4ED46}">
      <dsp:nvSpPr>
        <dsp:cNvPr id="0" name=""/>
        <dsp:cNvSpPr/>
      </dsp:nvSpPr>
      <dsp:spPr>
        <a:xfrm>
          <a:off x="0" y="569840"/>
          <a:ext cx="5618921" cy="769859"/>
        </a:xfrm>
        <a:prstGeom prst="roundRect">
          <a:avLst/>
        </a:prstGeom>
        <a:solidFill>
          <a:srgbClr val="6C3F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The CQC now have new powers to oversee local authorities and integrated care systems under the Health and Care Act 2022. It will be based on three key themes for assessment: </a:t>
          </a:r>
        </a:p>
      </dsp:txBody>
      <dsp:txXfrm>
        <a:off x="37581" y="607421"/>
        <a:ext cx="5543759" cy="694697"/>
      </dsp:txXfrm>
    </dsp:sp>
    <dsp:sp modelId="{E8D2BAFF-E837-D341-B1E9-5FD17071CDB0}">
      <dsp:nvSpPr>
        <dsp:cNvPr id="0" name=""/>
        <dsp:cNvSpPr/>
      </dsp:nvSpPr>
      <dsp:spPr>
        <a:xfrm>
          <a:off x="0" y="1380020"/>
          <a:ext cx="5618921" cy="769859"/>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Support to deliver the objectives in their strategy of how care provided in a local system is improving outcomes &amp; reducing inequalities</a:t>
          </a:r>
        </a:p>
      </dsp:txBody>
      <dsp:txXfrm>
        <a:off x="37581" y="1417601"/>
        <a:ext cx="5543759" cy="694697"/>
      </dsp:txXfrm>
    </dsp:sp>
    <dsp:sp modelId="{2CF19EC5-C2AA-1540-8E98-90BEC2ABBD18}">
      <dsp:nvSpPr>
        <dsp:cNvPr id="0" name=""/>
        <dsp:cNvSpPr/>
      </dsp:nvSpPr>
      <dsp:spPr>
        <a:xfrm>
          <a:off x="0" y="2190200"/>
          <a:ext cx="5618921" cy="769859"/>
        </a:xfrm>
        <a:prstGeom prst="roundRect">
          <a:avLst/>
        </a:prstGeom>
        <a:solidFill>
          <a:srgbClr val="8250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Transformative in how they bring together a view of quality across a local area/system.</a:t>
          </a:r>
        </a:p>
      </dsp:txBody>
      <dsp:txXfrm>
        <a:off x="37581" y="2227781"/>
        <a:ext cx="5543759" cy="694697"/>
      </dsp:txXfrm>
    </dsp:sp>
    <dsp:sp modelId="{7A930587-3FC3-344A-9456-18605CA354BE}">
      <dsp:nvSpPr>
        <dsp:cNvPr id="0" name=""/>
        <dsp:cNvSpPr/>
      </dsp:nvSpPr>
      <dsp:spPr>
        <a:xfrm>
          <a:off x="0" y="3000380"/>
          <a:ext cx="5618921" cy="769859"/>
        </a:xfrm>
        <a:prstGeom prst="roundRect">
          <a:avLst/>
        </a:prstGeom>
        <a:solidFill>
          <a:srgbClr val="AEA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With the new powers, it creates a duty for CQC to enforce the NHS food and drink standards. </a:t>
          </a:r>
        </a:p>
      </dsp:txBody>
      <dsp:txXfrm>
        <a:off x="37581" y="3037961"/>
        <a:ext cx="5543759" cy="694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C702A-4235-D043-AD6A-ED50AE958B22}">
      <dsp:nvSpPr>
        <dsp:cNvPr id="0" name=""/>
        <dsp:cNvSpPr/>
      </dsp:nvSpPr>
      <dsp:spPr>
        <a:xfrm>
          <a:off x="0" y="84190"/>
          <a:ext cx="5522843" cy="556920"/>
        </a:xfrm>
        <a:prstGeom prst="roundRect">
          <a:avLst/>
        </a:prstGeom>
        <a:solidFill>
          <a:srgbClr val="3C3B71">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T</a:t>
          </a:r>
          <a:r>
            <a:rPr lang="en-GB" sz="1400" b="0" i="0" kern="1200" dirty="0">
              <a:latin typeface="Montserrat" pitchFamily="2" charset="77"/>
            </a:rPr>
            <a:t>eams will be a mix of inspectors, assessors, co-ordinators and regulatory officers. </a:t>
          </a:r>
          <a:endParaRPr lang="en-GB" sz="1400" kern="1200" dirty="0">
            <a:latin typeface="Montserrat" pitchFamily="2" charset="77"/>
          </a:endParaRPr>
        </a:p>
      </dsp:txBody>
      <dsp:txXfrm>
        <a:off x="27187" y="111377"/>
        <a:ext cx="5468469" cy="502546"/>
      </dsp:txXfrm>
    </dsp:sp>
    <dsp:sp modelId="{2AA4A5CC-666A-954A-8986-8A36A7BA48F8}">
      <dsp:nvSpPr>
        <dsp:cNvPr id="0" name=""/>
        <dsp:cNvSpPr/>
      </dsp:nvSpPr>
      <dsp:spPr>
        <a:xfrm>
          <a:off x="0" y="681430"/>
          <a:ext cx="5522843" cy="556920"/>
        </a:xfrm>
        <a:prstGeom prst="roundRect">
          <a:avLst/>
        </a:prstGeom>
        <a:solidFill>
          <a:srgbClr val="7030A0">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A T</a:t>
          </a:r>
          <a:r>
            <a:rPr lang="en-GB" sz="1400" b="0" i="0" kern="1200" dirty="0">
              <a:latin typeface="Montserrat" pitchFamily="2" charset="77"/>
            </a:rPr>
            <a:t>eam approach will be adopted by the CQC. </a:t>
          </a:r>
          <a:endParaRPr lang="en-GB" sz="1400" kern="1200" dirty="0">
            <a:latin typeface="Montserrat" pitchFamily="2" charset="77"/>
          </a:endParaRPr>
        </a:p>
      </dsp:txBody>
      <dsp:txXfrm>
        <a:off x="27187" y="708617"/>
        <a:ext cx="5468469" cy="502546"/>
      </dsp:txXfrm>
    </dsp:sp>
    <dsp:sp modelId="{AF004EC9-832B-BA4E-8804-300C9A6133B5}">
      <dsp:nvSpPr>
        <dsp:cNvPr id="0" name=""/>
        <dsp:cNvSpPr/>
      </dsp:nvSpPr>
      <dsp:spPr>
        <a:xfrm>
          <a:off x="0" y="1278670"/>
          <a:ext cx="5522843" cy="556920"/>
        </a:xfrm>
        <a:prstGeom prst="roundRect">
          <a:avLst/>
        </a:prstGeom>
        <a:solidFill>
          <a:srgbClr val="8250C4">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Supported by senior specialists</a:t>
          </a:r>
        </a:p>
      </dsp:txBody>
      <dsp:txXfrm>
        <a:off x="27187" y="1305857"/>
        <a:ext cx="5468469" cy="502546"/>
      </dsp:txXfrm>
    </dsp:sp>
    <dsp:sp modelId="{3EBC14D0-66F4-0B48-8000-99E6C5174931}">
      <dsp:nvSpPr>
        <dsp:cNvPr id="0" name=""/>
        <dsp:cNvSpPr/>
      </dsp:nvSpPr>
      <dsp:spPr>
        <a:xfrm>
          <a:off x="0" y="1875910"/>
          <a:ext cx="5522843" cy="556920"/>
        </a:xfrm>
        <a:prstGeom prst="roundRect">
          <a:avLst/>
        </a:prstGeom>
        <a:solidFill>
          <a:srgbClr val="6C3FC4">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National Operations </a:t>
          </a:r>
        </a:p>
      </dsp:txBody>
      <dsp:txXfrm>
        <a:off x="27187" y="1903097"/>
        <a:ext cx="5468469" cy="502546"/>
      </dsp:txXfrm>
    </dsp:sp>
    <dsp:sp modelId="{864552F6-2935-7948-8C7F-5738D229DEF6}">
      <dsp:nvSpPr>
        <dsp:cNvPr id="0" name=""/>
        <dsp:cNvSpPr/>
      </dsp:nvSpPr>
      <dsp:spPr>
        <a:xfrm>
          <a:off x="0" y="2473150"/>
          <a:ext cx="5522843" cy="556920"/>
        </a:xfrm>
        <a:prstGeom prst="roundRect">
          <a:avLst/>
        </a:prstGeom>
        <a:solidFill>
          <a:srgbClr val="3C3B7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Supported by a Central Hub </a:t>
          </a:r>
        </a:p>
      </dsp:txBody>
      <dsp:txXfrm>
        <a:off x="27187" y="2500337"/>
        <a:ext cx="5468469" cy="502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5F8CC-A7D5-E746-B35E-1477D1AA53F0}">
      <dsp:nvSpPr>
        <dsp:cNvPr id="0" name=""/>
        <dsp:cNvSpPr/>
      </dsp:nvSpPr>
      <dsp:spPr>
        <a:xfrm>
          <a:off x="0" y="73826"/>
          <a:ext cx="5319401" cy="950990"/>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Montserrat" pitchFamily="2" charset="77"/>
            </a:rPr>
            <a:t>Will be the way you give all interactions to the CQC </a:t>
          </a:r>
        </a:p>
      </dsp:txBody>
      <dsp:txXfrm>
        <a:off x="46424" y="120250"/>
        <a:ext cx="5226553" cy="858142"/>
      </dsp:txXfrm>
    </dsp:sp>
    <dsp:sp modelId="{EF9FED4B-C36E-E946-8FC7-5496B1F6C7CE}">
      <dsp:nvSpPr>
        <dsp:cNvPr id="0" name=""/>
        <dsp:cNvSpPr/>
      </dsp:nvSpPr>
      <dsp:spPr>
        <a:xfrm>
          <a:off x="0" y="1073777"/>
          <a:ext cx="5319401" cy="950990"/>
        </a:xfrm>
        <a:prstGeom prst="roundRect">
          <a:avLst/>
        </a:prstGeom>
        <a:solidFill>
          <a:srgbClr val="9859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Montserrat" pitchFamily="2" charset="77"/>
            </a:rPr>
            <a:t>Enables you to share info in </a:t>
          </a:r>
          <a:r>
            <a:rPr lang="en-GB" sz="1700" b="1" kern="1200" dirty="0">
              <a:latin typeface="Montserrat" pitchFamily="2" charset="77"/>
            </a:rPr>
            <a:t>real-time and provide commen</a:t>
          </a:r>
          <a:r>
            <a:rPr lang="en-GB" sz="1700" kern="1200" dirty="0">
              <a:latin typeface="Montserrat" pitchFamily="2" charset="77"/>
            </a:rPr>
            <a:t>t on the information the CQC holds on you </a:t>
          </a:r>
        </a:p>
      </dsp:txBody>
      <dsp:txXfrm>
        <a:off x="46424" y="1120201"/>
        <a:ext cx="5226553" cy="858142"/>
      </dsp:txXfrm>
    </dsp:sp>
    <dsp:sp modelId="{E9A927E6-8410-E440-92C9-B913AC64DC81}">
      <dsp:nvSpPr>
        <dsp:cNvPr id="0" name=""/>
        <dsp:cNvSpPr/>
      </dsp:nvSpPr>
      <dsp:spPr>
        <a:xfrm>
          <a:off x="0" y="2073728"/>
          <a:ext cx="5319401" cy="950990"/>
        </a:xfrm>
        <a:prstGeom prst="roundRect">
          <a:avLst/>
        </a:prstGeom>
        <a:solidFill>
          <a:srgbClr val="6C3F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Montserrat" pitchFamily="2" charset="77"/>
            </a:rPr>
            <a:t>As of 1st Nov 2023, majority of providers have not yet received an invitation to the portal</a:t>
          </a:r>
        </a:p>
      </dsp:txBody>
      <dsp:txXfrm>
        <a:off x="46424" y="2120152"/>
        <a:ext cx="5226553" cy="858142"/>
      </dsp:txXfrm>
    </dsp:sp>
    <dsp:sp modelId="{D8E61B6C-33E3-3E44-9139-5FC3B92554B8}">
      <dsp:nvSpPr>
        <dsp:cNvPr id="0" name=""/>
        <dsp:cNvSpPr/>
      </dsp:nvSpPr>
      <dsp:spPr>
        <a:xfrm>
          <a:off x="0" y="3073678"/>
          <a:ext cx="5319401" cy="950990"/>
        </a:xfrm>
        <a:prstGeom prst="roundRect">
          <a:avLst/>
        </a:prstGeom>
        <a:solidFill>
          <a:srgbClr val="AEA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Montserrat" pitchFamily="2" charset="77"/>
            </a:rPr>
            <a:t>Still unclear limits of what can be uploaded </a:t>
          </a:r>
        </a:p>
      </dsp:txBody>
      <dsp:txXfrm>
        <a:off x="46424" y="3120102"/>
        <a:ext cx="5226553" cy="8581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5F8CC-A7D5-E746-B35E-1477D1AA53F0}">
      <dsp:nvSpPr>
        <dsp:cNvPr id="0" name=""/>
        <dsp:cNvSpPr/>
      </dsp:nvSpPr>
      <dsp:spPr>
        <a:xfrm>
          <a:off x="0" y="130412"/>
          <a:ext cx="5204669" cy="556152"/>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latin typeface="Montserrat" pitchFamily="2" charset="77"/>
            </a:rPr>
            <a:t>From August limited providers have been able to: </a:t>
          </a:r>
        </a:p>
      </dsp:txBody>
      <dsp:txXfrm>
        <a:off x="27149" y="157561"/>
        <a:ext cx="5150371" cy="501854"/>
      </dsp:txXfrm>
    </dsp:sp>
    <dsp:sp modelId="{73C9C0CC-DDA8-7A45-9FBA-C4F0E7D49EDE}">
      <dsp:nvSpPr>
        <dsp:cNvPr id="0" name=""/>
        <dsp:cNvSpPr/>
      </dsp:nvSpPr>
      <dsp:spPr>
        <a:xfrm>
          <a:off x="0" y="726884"/>
          <a:ext cx="5204669" cy="556152"/>
        </a:xfrm>
        <a:prstGeom prst="roundRect">
          <a:avLst/>
        </a:prstGeom>
        <a:solidFill>
          <a:srgbClr val="6C3F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GB" sz="1400" kern="1200" dirty="0">
              <a:latin typeface="Montserrat" pitchFamily="2" charset="77"/>
            </a:rPr>
            <a:t>Enrol to the portal </a:t>
          </a:r>
        </a:p>
      </dsp:txBody>
      <dsp:txXfrm>
        <a:off x="27149" y="754033"/>
        <a:ext cx="5150371" cy="501854"/>
      </dsp:txXfrm>
    </dsp:sp>
    <dsp:sp modelId="{244BC61D-3824-9D4D-B5EB-9AE1F7E47815}">
      <dsp:nvSpPr>
        <dsp:cNvPr id="0" name=""/>
        <dsp:cNvSpPr/>
      </dsp:nvSpPr>
      <dsp:spPr>
        <a:xfrm>
          <a:off x="0" y="1323356"/>
          <a:ext cx="5204669" cy="556152"/>
        </a:xfrm>
        <a:prstGeom prst="roundRect">
          <a:avLst/>
        </a:prstGeom>
        <a:solidFill>
          <a:srgbClr val="6C3F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GB" sz="1400" kern="1200" dirty="0">
              <a:latin typeface="Montserrat" pitchFamily="2" charset="77"/>
            </a:rPr>
            <a:t>Submit four types of notification: </a:t>
          </a:r>
        </a:p>
      </dsp:txBody>
      <dsp:txXfrm>
        <a:off x="27149" y="1350505"/>
        <a:ext cx="5150371" cy="501854"/>
      </dsp:txXfrm>
    </dsp:sp>
    <dsp:sp modelId="{23674DFE-3658-2A47-B756-8A8013D5B142}">
      <dsp:nvSpPr>
        <dsp:cNvPr id="0" name=""/>
        <dsp:cNvSpPr/>
      </dsp:nvSpPr>
      <dsp:spPr>
        <a:xfrm>
          <a:off x="0" y="1879508"/>
          <a:ext cx="5204669"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48" tIns="17780" rIns="99568" bIns="17780" numCol="1" spcCol="1270" anchor="t" anchorCtr="0">
          <a:noAutofit/>
        </a:bodyPr>
        <a:lstStyle/>
        <a:p>
          <a:pPr marL="57150" lvl="1" indent="-57150" algn="l" defTabSz="488950">
            <a:lnSpc>
              <a:spcPct val="90000"/>
            </a:lnSpc>
            <a:spcBef>
              <a:spcPct val="0"/>
            </a:spcBef>
            <a:spcAft>
              <a:spcPct val="20000"/>
            </a:spcAft>
            <a:buFont typeface="Arial" panose="020B0604020202020204" pitchFamily="34" charset="0"/>
            <a:buChar char="•"/>
          </a:pPr>
          <a:r>
            <a:rPr lang="en-GB" sz="1100" kern="1200" dirty="0">
              <a:latin typeface="Montserrat" pitchFamily="2" charset="77"/>
            </a:rPr>
            <a:t>SN18 Serious Injury </a:t>
          </a:r>
        </a:p>
        <a:p>
          <a:pPr marL="57150" lvl="1" indent="-57150" algn="l" defTabSz="488950">
            <a:lnSpc>
              <a:spcPct val="90000"/>
            </a:lnSpc>
            <a:spcBef>
              <a:spcPct val="0"/>
            </a:spcBef>
            <a:spcAft>
              <a:spcPct val="20000"/>
            </a:spcAft>
            <a:buFont typeface="Arial" panose="020B0604020202020204" pitchFamily="34" charset="0"/>
            <a:buChar char="•"/>
          </a:pPr>
          <a:r>
            <a:rPr lang="en-GB" sz="1100" kern="1200" dirty="0">
              <a:latin typeface="Montserrat" pitchFamily="2" charset="77"/>
            </a:rPr>
            <a:t>SN18 Events that stop service </a:t>
          </a:r>
        </a:p>
        <a:p>
          <a:pPr marL="57150" lvl="1" indent="-57150" algn="l" defTabSz="488950">
            <a:lnSpc>
              <a:spcPct val="90000"/>
            </a:lnSpc>
            <a:spcBef>
              <a:spcPct val="0"/>
            </a:spcBef>
            <a:spcAft>
              <a:spcPct val="20000"/>
            </a:spcAft>
            <a:buFont typeface="Arial" panose="020B0604020202020204" pitchFamily="34" charset="0"/>
            <a:buChar char="•"/>
          </a:pPr>
          <a:r>
            <a:rPr lang="en-GB" sz="1100" kern="1200" dirty="0">
              <a:latin typeface="Montserrat" pitchFamily="2" charset="77"/>
            </a:rPr>
            <a:t>SN16 Deaths </a:t>
          </a:r>
        </a:p>
        <a:p>
          <a:pPr marL="57150" lvl="1" indent="-57150" algn="l" defTabSz="488950">
            <a:lnSpc>
              <a:spcPct val="90000"/>
            </a:lnSpc>
            <a:spcBef>
              <a:spcPct val="0"/>
            </a:spcBef>
            <a:spcAft>
              <a:spcPct val="20000"/>
            </a:spcAft>
            <a:buFont typeface="Arial" panose="020B0604020202020204" pitchFamily="34" charset="0"/>
            <a:buChar char="•"/>
          </a:pPr>
          <a:r>
            <a:rPr lang="en-GB" sz="1100" kern="1200" dirty="0">
              <a:latin typeface="Montserrat" pitchFamily="2" charset="77"/>
            </a:rPr>
            <a:t>SN18 Deprivation of Liberty Safeguards (</a:t>
          </a:r>
          <a:r>
            <a:rPr lang="en-GB" sz="1100" kern="1200" dirty="0" err="1">
              <a:latin typeface="Montserrat" pitchFamily="2" charset="77"/>
            </a:rPr>
            <a:t>DoLS</a:t>
          </a:r>
          <a:r>
            <a:rPr lang="en-GB" sz="1100" kern="1200" dirty="0">
              <a:latin typeface="Montserrat" pitchFamily="2" charset="77"/>
            </a:rPr>
            <a:t>)</a:t>
          </a:r>
        </a:p>
      </dsp:txBody>
      <dsp:txXfrm>
        <a:off x="0" y="1879508"/>
        <a:ext cx="5204669" cy="753480"/>
      </dsp:txXfrm>
    </dsp:sp>
    <dsp:sp modelId="{4E4DE537-9DE5-7A4D-B06E-C2D296FB237A}">
      <dsp:nvSpPr>
        <dsp:cNvPr id="0" name=""/>
        <dsp:cNvSpPr/>
      </dsp:nvSpPr>
      <dsp:spPr>
        <a:xfrm>
          <a:off x="0" y="2632988"/>
          <a:ext cx="5204669" cy="556152"/>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GB" sz="1400" kern="1200" dirty="0">
              <a:latin typeface="Montserrat" pitchFamily="2" charset="77"/>
            </a:rPr>
            <a:t>From November selected invited providers will be able to: </a:t>
          </a:r>
        </a:p>
      </dsp:txBody>
      <dsp:txXfrm>
        <a:off x="27149" y="2660137"/>
        <a:ext cx="5150371" cy="501854"/>
      </dsp:txXfrm>
    </dsp:sp>
    <dsp:sp modelId="{F247C496-3975-FF42-B52D-AC59D71A4AAB}">
      <dsp:nvSpPr>
        <dsp:cNvPr id="0" name=""/>
        <dsp:cNvSpPr/>
      </dsp:nvSpPr>
      <dsp:spPr>
        <a:xfrm>
          <a:off x="0" y="3189140"/>
          <a:ext cx="5204669"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48" tIns="17780" rIns="99568" bIns="17780" numCol="1" spcCol="1270" anchor="t" anchorCtr="0">
          <a:noAutofit/>
        </a:bodyPr>
        <a:lstStyle/>
        <a:p>
          <a:pPr marL="57150" lvl="1" indent="-57150" algn="l" defTabSz="488950">
            <a:lnSpc>
              <a:spcPct val="90000"/>
            </a:lnSpc>
            <a:spcBef>
              <a:spcPct val="0"/>
            </a:spcBef>
            <a:spcAft>
              <a:spcPct val="20000"/>
            </a:spcAft>
            <a:buFont typeface="Arial" panose="020B0604020202020204" pitchFamily="34" charset="0"/>
            <a:buChar char="•"/>
          </a:pPr>
          <a:r>
            <a:rPr lang="en-GB" sz="1100" kern="1200" dirty="0">
              <a:latin typeface="Montserrat" pitchFamily="2" charset="77"/>
            </a:rPr>
            <a:t>Register with CQC for the first time </a:t>
          </a:r>
        </a:p>
        <a:p>
          <a:pPr marL="57150" lvl="1" indent="-57150" algn="l" defTabSz="488950">
            <a:lnSpc>
              <a:spcPct val="90000"/>
            </a:lnSpc>
            <a:spcBef>
              <a:spcPct val="0"/>
            </a:spcBef>
            <a:spcAft>
              <a:spcPct val="20000"/>
            </a:spcAft>
            <a:buFont typeface="Arial" panose="020B0604020202020204" pitchFamily="34" charset="0"/>
            <a:buChar char="•"/>
          </a:pPr>
          <a:r>
            <a:rPr lang="en-GB" sz="1100" kern="1200" dirty="0">
              <a:latin typeface="Montserrat" pitchFamily="2" charset="77"/>
            </a:rPr>
            <a:t>Carry out registration variation activity </a:t>
          </a:r>
        </a:p>
        <a:p>
          <a:pPr marL="57150" lvl="1" indent="-57150" algn="l" defTabSz="488950">
            <a:lnSpc>
              <a:spcPct val="90000"/>
            </a:lnSpc>
            <a:spcBef>
              <a:spcPct val="0"/>
            </a:spcBef>
            <a:spcAft>
              <a:spcPct val="20000"/>
            </a:spcAft>
            <a:buFont typeface="Arial" panose="020B0604020202020204" pitchFamily="34" charset="0"/>
            <a:buChar char="•"/>
          </a:pPr>
          <a:r>
            <a:rPr lang="en-GB" sz="1100" kern="1200" dirty="0">
              <a:latin typeface="Montserrat" pitchFamily="2" charset="77"/>
            </a:rPr>
            <a:t>Submit all types of notification </a:t>
          </a:r>
        </a:p>
        <a:p>
          <a:pPr marL="57150" lvl="1" indent="-57150" algn="l" defTabSz="488950">
            <a:lnSpc>
              <a:spcPct val="90000"/>
            </a:lnSpc>
            <a:spcBef>
              <a:spcPct val="0"/>
            </a:spcBef>
            <a:spcAft>
              <a:spcPct val="20000"/>
            </a:spcAft>
            <a:buFont typeface="Arial" panose="020B0604020202020204" pitchFamily="34" charset="0"/>
            <a:buChar char="•"/>
          </a:pPr>
          <a:r>
            <a:rPr lang="en-GB" sz="1100" kern="1200" dirty="0">
              <a:latin typeface="Montserrat" pitchFamily="2" charset="77"/>
            </a:rPr>
            <a:t>Delegate access to colleagues in your organisation </a:t>
          </a:r>
        </a:p>
      </dsp:txBody>
      <dsp:txXfrm>
        <a:off x="0" y="3189140"/>
        <a:ext cx="5204669" cy="753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BE5E8-A532-8649-913A-EEF95F69D761}">
      <dsp:nvSpPr>
        <dsp:cNvPr id="0" name=""/>
        <dsp:cNvSpPr/>
      </dsp:nvSpPr>
      <dsp:spPr>
        <a:xfrm>
          <a:off x="791538" y="0"/>
          <a:ext cx="8970775" cy="3693319"/>
        </a:xfrm>
        <a:prstGeom prst="rightArrow">
          <a:avLst/>
        </a:prstGeom>
        <a:solidFill>
          <a:srgbClr val="AEAED5"/>
        </a:solidFill>
        <a:ln>
          <a:noFill/>
        </a:ln>
        <a:effectLst/>
      </dsp:spPr>
      <dsp:style>
        <a:lnRef idx="0">
          <a:scrgbClr r="0" g="0" b="0"/>
        </a:lnRef>
        <a:fillRef idx="1">
          <a:scrgbClr r="0" g="0" b="0"/>
        </a:fillRef>
        <a:effectRef idx="0">
          <a:scrgbClr r="0" g="0" b="0"/>
        </a:effectRef>
        <a:fontRef idx="minor"/>
      </dsp:style>
    </dsp:sp>
    <dsp:sp modelId="{9C66FD29-60A7-E345-B2A5-C21FAFF56BC2}">
      <dsp:nvSpPr>
        <dsp:cNvPr id="0" name=""/>
        <dsp:cNvSpPr/>
      </dsp:nvSpPr>
      <dsp:spPr>
        <a:xfrm>
          <a:off x="4637" y="1107995"/>
          <a:ext cx="2027803" cy="1477327"/>
        </a:xfrm>
        <a:prstGeom prst="roundRect">
          <a:avLst/>
        </a:prstGeom>
        <a:solidFill>
          <a:srgbClr val="6C3F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ontserrat" pitchFamily="2" charset="77"/>
            </a:rPr>
            <a:t>21 November 2023: Early Adopters.            (14 services) in the South Region </a:t>
          </a:r>
        </a:p>
      </dsp:txBody>
      <dsp:txXfrm>
        <a:off x="76754" y="1180112"/>
        <a:ext cx="1883569" cy="1333093"/>
      </dsp:txXfrm>
    </dsp:sp>
    <dsp:sp modelId="{64410687-031D-6F45-A809-F046558AA91B}">
      <dsp:nvSpPr>
        <dsp:cNvPr id="0" name=""/>
        <dsp:cNvSpPr/>
      </dsp:nvSpPr>
      <dsp:spPr>
        <a:xfrm>
          <a:off x="2133831" y="1107995"/>
          <a:ext cx="2027803" cy="1477327"/>
        </a:xfrm>
        <a:prstGeom prst="roundRect">
          <a:avLst/>
        </a:prstGeom>
        <a:solidFill>
          <a:srgbClr val="8250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ontserrat" pitchFamily="2" charset="77"/>
            </a:rPr>
            <a:t>5 December 2023: The remainder of the South Region </a:t>
          </a:r>
        </a:p>
      </dsp:txBody>
      <dsp:txXfrm>
        <a:off x="2205948" y="1180112"/>
        <a:ext cx="1883569" cy="1333093"/>
      </dsp:txXfrm>
    </dsp:sp>
    <dsp:sp modelId="{B8344734-BDD8-8B4B-B0D9-9DE0C8303AA9}">
      <dsp:nvSpPr>
        <dsp:cNvPr id="0" name=""/>
        <dsp:cNvSpPr/>
      </dsp:nvSpPr>
      <dsp:spPr>
        <a:xfrm>
          <a:off x="4263024" y="1107995"/>
          <a:ext cx="2027803" cy="1477327"/>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ontserrat" pitchFamily="2" charset="77"/>
            </a:rPr>
            <a:t> 5 December 2023: Using the new assessment approach across Bedfordshire, Luton and Milton Keynes ICS area</a:t>
          </a:r>
        </a:p>
      </dsp:txBody>
      <dsp:txXfrm>
        <a:off x="4335141" y="1180112"/>
        <a:ext cx="1883569" cy="1333093"/>
      </dsp:txXfrm>
    </dsp:sp>
    <dsp:sp modelId="{5845CC9A-8350-3F44-9084-DA289CAA976B}">
      <dsp:nvSpPr>
        <dsp:cNvPr id="0" name=""/>
        <dsp:cNvSpPr/>
      </dsp:nvSpPr>
      <dsp:spPr>
        <a:xfrm>
          <a:off x="6392218" y="1107995"/>
          <a:ext cx="2027803" cy="1477327"/>
        </a:xfrm>
        <a:prstGeom prst="roundRect">
          <a:avLst/>
        </a:prstGeom>
        <a:solidFill>
          <a:srgbClr val="9859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ontserrat" pitchFamily="2" charset="77"/>
            </a:rPr>
            <a:t>9 January 2024: London &amp; East Region </a:t>
          </a:r>
        </a:p>
      </dsp:txBody>
      <dsp:txXfrm>
        <a:off x="6464335" y="1180112"/>
        <a:ext cx="1883569" cy="1333093"/>
      </dsp:txXfrm>
    </dsp:sp>
    <dsp:sp modelId="{162BB7E7-A4CA-304B-B667-8A42844FE1D5}">
      <dsp:nvSpPr>
        <dsp:cNvPr id="0" name=""/>
        <dsp:cNvSpPr/>
      </dsp:nvSpPr>
      <dsp:spPr>
        <a:xfrm>
          <a:off x="8521411" y="1107995"/>
          <a:ext cx="2027803" cy="1477327"/>
        </a:xfrm>
        <a:prstGeom prst="roundRect">
          <a:avLst/>
        </a:prstGeom>
        <a:solidFill>
          <a:srgbClr val="6C3F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ontserrat" pitchFamily="2" charset="77"/>
            </a:rPr>
            <a:t>6 February 2024: North &amp; Midlands region &amp; NHS Trust Well-Led Assessments everywhere</a:t>
          </a:r>
        </a:p>
      </dsp:txBody>
      <dsp:txXfrm>
        <a:off x="8593528" y="1180112"/>
        <a:ext cx="1883569" cy="13330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5F8CC-A7D5-E746-B35E-1477D1AA53F0}">
      <dsp:nvSpPr>
        <dsp:cNvPr id="0" name=""/>
        <dsp:cNvSpPr/>
      </dsp:nvSpPr>
      <dsp:spPr>
        <a:xfrm>
          <a:off x="0" y="267297"/>
          <a:ext cx="3949149" cy="1264770"/>
        </a:xfrm>
        <a:prstGeom prst="roundRect">
          <a:avLst/>
        </a:prstGeom>
        <a:solidFill>
          <a:srgbClr val="6C3F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latin typeface="Montserrat" pitchFamily="2" charset="77"/>
            </a:rPr>
            <a:t>Target of ‘March 2024’. All providers will receive a log in to the portal</a:t>
          </a:r>
        </a:p>
      </dsp:txBody>
      <dsp:txXfrm>
        <a:off x="61741" y="329038"/>
        <a:ext cx="3825667" cy="1141288"/>
      </dsp:txXfrm>
    </dsp:sp>
    <dsp:sp modelId="{8AC98571-C308-6A43-8659-D8CF6FD70553}">
      <dsp:nvSpPr>
        <dsp:cNvPr id="0" name=""/>
        <dsp:cNvSpPr/>
      </dsp:nvSpPr>
      <dsp:spPr>
        <a:xfrm>
          <a:off x="0" y="1598307"/>
          <a:ext cx="3949149" cy="1264770"/>
        </a:xfrm>
        <a:prstGeom prst="roundRect">
          <a:avLst/>
        </a:prstGeom>
        <a:solidFill>
          <a:srgbClr val="6C3F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latin typeface="Montserrat" pitchFamily="2" charset="77"/>
            </a:rPr>
            <a:t> Ensure your contact details are correct</a:t>
          </a:r>
        </a:p>
      </dsp:txBody>
      <dsp:txXfrm>
        <a:off x="61741" y="1660048"/>
        <a:ext cx="3825667" cy="11412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13531-B034-3941-BDD4-E34D2B857289}">
      <dsp:nvSpPr>
        <dsp:cNvPr id="0" name=""/>
        <dsp:cNvSpPr/>
      </dsp:nvSpPr>
      <dsp:spPr>
        <a:xfrm>
          <a:off x="0" y="50531"/>
          <a:ext cx="4052605" cy="595877"/>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0" kern="1200" dirty="0">
              <a:solidFill>
                <a:schemeClr val="bg1"/>
              </a:solidFill>
              <a:latin typeface="Montserrat" pitchFamily="2" charset="77"/>
            </a:rPr>
            <a:t>Feedback from Staff and Leaders</a:t>
          </a:r>
          <a:endParaRPr lang="en-GB" sz="1500" kern="1200" dirty="0">
            <a:solidFill>
              <a:schemeClr val="bg1"/>
            </a:solidFill>
            <a:latin typeface="Montserrat" pitchFamily="2" charset="77"/>
          </a:endParaRPr>
        </a:p>
      </dsp:txBody>
      <dsp:txXfrm>
        <a:off x="29088" y="79619"/>
        <a:ext cx="3994429" cy="537701"/>
      </dsp:txXfrm>
    </dsp:sp>
    <dsp:sp modelId="{1302D0F5-5CDB-EB42-862F-20DCD4289931}">
      <dsp:nvSpPr>
        <dsp:cNvPr id="0" name=""/>
        <dsp:cNvSpPr/>
      </dsp:nvSpPr>
      <dsp:spPr>
        <a:xfrm>
          <a:off x="0" y="689609"/>
          <a:ext cx="4052605" cy="595877"/>
        </a:xfrm>
        <a:prstGeom prst="roundRect">
          <a:avLst/>
        </a:prstGeom>
        <a:solidFill>
          <a:srgbClr val="AEA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0" kern="1200" dirty="0">
              <a:solidFill>
                <a:schemeClr val="bg1"/>
              </a:solidFill>
              <a:latin typeface="Montserrat" pitchFamily="2" charset="77"/>
            </a:rPr>
            <a:t>Feedback from Partners</a:t>
          </a:r>
          <a:endParaRPr lang="en-GB" sz="1500" kern="1200" dirty="0">
            <a:solidFill>
              <a:schemeClr val="bg1"/>
            </a:solidFill>
            <a:latin typeface="Montserrat" pitchFamily="2" charset="77"/>
          </a:endParaRPr>
        </a:p>
      </dsp:txBody>
      <dsp:txXfrm>
        <a:off x="29088" y="718697"/>
        <a:ext cx="3994429" cy="537701"/>
      </dsp:txXfrm>
    </dsp:sp>
    <dsp:sp modelId="{B997843E-7515-B84F-B3D5-5A1ACD6163B1}">
      <dsp:nvSpPr>
        <dsp:cNvPr id="0" name=""/>
        <dsp:cNvSpPr/>
      </dsp:nvSpPr>
      <dsp:spPr>
        <a:xfrm>
          <a:off x="0" y="1328686"/>
          <a:ext cx="4052605" cy="595877"/>
        </a:xfrm>
        <a:prstGeom prst="roundRect">
          <a:avLst/>
        </a:prstGeom>
        <a:solidFill>
          <a:srgbClr val="643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0" kern="1200" dirty="0">
              <a:solidFill>
                <a:schemeClr val="bg1"/>
              </a:solidFill>
              <a:latin typeface="Montserrat" pitchFamily="2" charset="77"/>
            </a:rPr>
            <a:t>Processes</a:t>
          </a:r>
          <a:endParaRPr lang="en-GB" sz="1500" kern="1200" dirty="0">
            <a:solidFill>
              <a:schemeClr val="bg1"/>
            </a:solidFill>
            <a:latin typeface="Montserrat" pitchFamily="2" charset="77"/>
          </a:endParaRPr>
        </a:p>
      </dsp:txBody>
      <dsp:txXfrm>
        <a:off x="29088" y="1357774"/>
        <a:ext cx="3994429" cy="537701"/>
      </dsp:txXfrm>
    </dsp:sp>
    <dsp:sp modelId="{4B4B702E-1128-2C48-AE0F-8D372062D3BF}">
      <dsp:nvSpPr>
        <dsp:cNvPr id="0" name=""/>
        <dsp:cNvSpPr/>
      </dsp:nvSpPr>
      <dsp:spPr>
        <a:xfrm>
          <a:off x="0" y="1967764"/>
          <a:ext cx="4052605" cy="595877"/>
        </a:xfrm>
        <a:prstGeom prst="roundRect">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0" kern="1200" dirty="0">
              <a:solidFill>
                <a:schemeClr val="bg1"/>
              </a:solidFill>
              <a:latin typeface="Montserrat" pitchFamily="2" charset="77"/>
            </a:rPr>
            <a:t>Observation</a:t>
          </a:r>
          <a:endParaRPr lang="en-GB" sz="1500" kern="1200" dirty="0">
            <a:solidFill>
              <a:schemeClr val="bg1"/>
            </a:solidFill>
            <a:latin typeface="Montserrat" pitchFamily="2" charset="77"/>
          </a:endParaRPr>
        </a:p>
      </dsp:txBody>
      <dsp:txXfrm>
        <a:off x="29088" y="1996852"/>
        <a:ext cx="3994429" cy="537701"/>
      </dsp:txXfrm>
    </dsp:sp>
    <dsp:sp modelId="{D062AD83-2193-9E4D-92B1-3277EE48B85D}">
      <dsp:nvSpPr>
        <dsp:cNvPr id="0" name=""/>
        <dsp:cNvSpPr/>
      </dsp:nvSpPr>
      <dsp:spPr>
        <a:xfrm>
          <a:off x="0" y="2606841"/>
          <a:ext cx="4052605" cy="595877"/>
        </a:xfrm>
        <a:prstGeom prst="roundRect">
          <a:avLst/>
        </a:prstGeom>
        <a:solidFill>
          <a:srgbClr val="AEA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0" kern="1200" spc="25" dirty="0">
              <a:solidFill>
                <a:schemeClr val="bg1"/>
              </a:solidFill>
              <a:latin typeface="Montserrat" pitchFamily="2" charset="77"/>
              <a:cs typeface="Roboto Light"/>
            </a:rPr>
            <a:t>People's experience of </a:t>
          </a:r>
          <a:r>
            <a:rPr lang="en-GB" sz="1500" b="0" kern="1200" spc="20" dirty="0">
              <a:solidFill>
                <a:schemeClr val="bg1"/>
              </a:solidFill>
              <a:latin typeface="Montserrat" pitchFamily="2" charset="77"/>
              <a:cs typeface="Roboto Light"/>
            </a:rPr>
            <a:t>health</a:t>
          </a:r>
          <a:r>
            <a:rPr lang="en-GB" sz="1500" b="0" kern="1200" spc="-120" dirty="0">
              <a:solidFill>
                <a:schemeClr val="bg1"/>
              </a:solidFill>
              <a:latin typeface="Montserrat" pitchFamily="2" charset="77"/>
              <a:cs typeface="Roboto Light"/>
            </a:rPr>
            <a:t> </a:t>
          </a:r>
          <a:r>
            <a:rPr lang="en-GB" sz="1500" b="0" kern="1200" spc="10" dirty="0">
              <a:solidFill>
                <a:schemeClr val="bg1"/>
              </a:solidFill>
              <a:latin typeface="Montserrat" pitchFamily="2" charset="77"/>
              <a:cs typeface="Roboto Light"/>
            </a:rPr>
            <a:t>and </a:t>
          </a:r>
          <a:r>
            <a:rPr lang="en-GB" sz="1500" b="0" kern="1200" spc="15" dirty="0">
              <a:solidFill>
                <a:schemeClr val="bg1"/>
              </a:solidFill>
              <a:latin typeface="Montserrat" pitchFamily="2" charset="77"/>
              <a:cs typeface="Roboto Light"/>
            </a:rPr>
            <a:t>care</a:t>
          </a:r>
          <a:r>
            <a:rPr lang="en-GB" sz="1500" b="0" kern="1200" spc="5" dirty="0">
              <a:solidFill>
                <a:schemeClr val="bg1"/>
              </a:solidFill>
              <a:latin typeface="Montserrat" pitchFamily="2" charset="77"/>
              <a:cs typeface="Roboto Light"/>
            </a:rPr>
            <a:t> </a:t>
          </a:r>
          <a:r>
            <a:rPr lang="en-GB" sz="1500" b="0" kern="1200" spc="20" dirty="0">
              <a:solidFill>
                <a:schemeClr val="bg1"/>
              </a:solidFill>
              <a:latin typeface="Montserrat" pitchFamily="2" charset="77"/>
              <a:cs typeface="Roboto Light"/>
            </a:rPr>
            <a:t>services</a:t>
          </a:r>
          <a:endParaRPr lang="en-GB" sz="1500" kern="1200" dirty="0">
            <a:solidFill>
              <a:schemeClr val="bg1"/>
            </a:solidFill>
            <a:latin typeface="Montserrat" pitchFamily="2" charset="77"/>
          </a:endParaRPr>
        </a:p>
      </dsp:txBody>
      <dsp:txXfrm>
        <a:off x="29088" y="2635929"/>
        <a:ext cx="3994429" cy="537701"/>
      </dsp:txXfrm>
    </dsp:sp>
    <dsp:sp modelId="{2123A412-5ADE-A746-AF9A-C224F32219E1}">
      <dsp:nvSpPr>
        <dsp:cNvPr id="0" name=""/>
        <dsp:cNvSpPr/>
      </dsp:nvSpPr>
      <dsp:spPr>
        <a:xfrm>
          <a:off x="0" y="3245918"/>
          <a:ext cx="4052605" cy="595877"/>
        </a:xfrm>
        <a:prstGeom prst="roundRect">
          <a:avLst/>
        </a:prstGeom>
        <a:solidFill>
          <a:srgbClr val="643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0" kern="1200">
              <a:solidFill>
                <a:schemeClr val="bg1"/>
              </a:solidFill>
              <a:latin typeface="Montserrat" pitchFamily="2" charset="77"/>
            </a:rPr>
            <a:t>Outcomes</a:t>
          </a:r>
          <a:endParaRPr lang="en-GB" sz="1500" kern="1200" dirty="0">
            <a:solidFill>
              <a:schemeClr val="bg1"/>
            </a:solidFill>
            <a:latin typeface="Montserrat" pitchFamily="2" charset="77"/>
          </a:endParaRPr>
        </a:p>
      </dsp:txBody>
      <dsp:txXfrm>
        <a:off x="29088" y="3275006"/>
        <a:ext cx="3994429" cy="5377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CC45D-7DF1-9546-8B0F-15B103223E09}">
      <dsp:nvSpPr>
        <dsp:cNvPr id="0" name=""/>
        <dsp:cNvSpPr/>
      </dsp:nvSpPr>
      <dsp:spPr>
        <a:xfrm>
          <a:off x="1898262" y="1587117"/>
          <a:ext cx="4761353" cy="4761353"/>
        </a:xfrm>
        <a:prstGeom prst="ellipse">
          <a:avLst/>
        </a:prstGeom>
        <a:solidFill>
          <a:srgbClr val="643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7BAB6-DEA7-B443-A78A-8886FD4CBFD8}">
      <dsp:nvSpPr>
        <dsp:cNvPr id="0" name=""/>
        <dsp:cNvSpPr/>
      </dsp:nvSpPr>
      <dsp:spPr>
        <a:xfrm>
          <a:off x="2578738" y="2267594"/>
          <a:ext cx="3400399" cy="3400399"/>
        </a:xfrm>
        <a:prstGeom prst="ellipse">
          <a:avLst/>
        </a:prstGeom>
        <a:solidFill>
          <a:srgbClr val="AEA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3A4B3-FA38-CB4B-B1FA-29D794E669EC}">
      <dsp:nvSpPr>
        <dsp:cNvPr id="0" name=""/>
        <dsp:cNvSpPr/>
      </dsp:nvSpPr>
      <dsp:spPr>
        <a:xfrm>
          <a:off x="3258818" y="2947674"/>
          <a:ext cx="2040239" cy="2040239"/>
        </a:xfrm>
        <a:prstGeom prst="ellipse">
          <a:avLst/>
        </a:prstGeom>
        <a:solidFill>
          <a:srgbClr val="A88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CBD384-A083-674A-A4AB-9A9ECB65A50F}">
      <dsp:nvSpPr>
        <dsp:cNvPr id="0" name=""/>
        <dsp:cNvSpPr/>
      </dsp:nvSpPr>
      <dsp:spPr>
        <a:xfrm>
          <a:off x="3938898" y="3627754"/>
          <a:ext cx="680079" cy="680079"/>
        </a:xfrm>
        <a:prstGeom prst="ellipse">
          <a:avLst/>
        </a:prstGeom>
        <a:solidFill>
          <a:srgbClr val="3C3B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2FB16F-1E28-C54F-A40B-368F05D98364}">
      <dsp:nvSpPr>
        <dsp:cNvPr id="0" name=""/>
        <dsp:cNvSpPr/>
      </dsp:nvSpPr>
      <dsp:spPr>
        <a:xfrm>
          <a:off x="7453174" y="0"/>
          <a:ext cx="2380676" cy="1138756"/>
        </a:xfrm>
        <a:prstGeom prst="rect">
          <a:avLst/>
        </a:prstGeom>
        <a:solidFill>
          <a:srgbClr val="AEAED5"/>
        </a:solidFill>
        <a:ln>
          <a:solidFill>
            <a:srgbClr val="3C3B71"/>
          </a:solid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l" defTabSz="488950">
            <a:lnSpc>
              <a:spcPct val="90000"/>
            </a:lnSpc>
            <a:spcBef>
              <a:spcPct val="0"/>
            </a:spcBef>
            <a:spcAft>
              <a:spcPct val="35000"/>
            </a:spcAft>
            <a:buNone/>
          </a:pPr>
          <a:r>
            <a:rPr lang="en-GB" sz="1100" kern="1200" dirty="0">
              <a:latin typeface="Montserrat" pitchFamily="2" charset="77"/>
            </a:rPr>
            <a:t>We can gather evidence from people who work in a service either on site or off site, or by using a combination</a:t>
          </a:r>
        </a:p>
      </dsp:txBody>
      <dsp:txXfrm>
        <a:off x="7453174" y="0"/>
        <a:ext cx="2380676" cy="1138756"/>
      </dsp:txXfrm>
    </dsp:sp>
    <dsp:sp modelId="{CDBB7B76-F43D-234C-8BB2-72CCE1160337}">
      <dsp:nvSpPr>
        <dsp:cNvPr id="0" name=""/>
        <dsp:cNvSpPr/>
      </dsp:nvSpPr>
      <dsp:spPr>
        <a:xfrm>
          <a:off x="6858005" y="569378"/>
          <a:ext cx="5951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2A05FC-CCA8-644F-A96A-9A71EC8EB244}">
      <dsp:nvSpPr>
        <dsp:cNvPr id="0" name=""/>
        <dsp:cNvSpPr/>
      </dsp:nvSpPr>
      <dsp:spPr>
        <a:xfrm rot="5400000">
          <a:off x="3866288" y="944335"/>
          <a:ext cx="3364689" cy="2618744"/>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3A4820-F4D7-8140-B481-9827ECA15198}">
      <dsp:nvSpPr>
        <dsp:cNvPr id="0" name=""/>
        <dsp:cNvSpPr/>
      </dsp:nvSpPr>
      <dsp:spPr>
        <a:xfrm>
          <a:off x="7453174" y="1138756"/>
          <a:ext cx="2380676" cy="1138756"/>
        </a:xfrm>
        <a:prstGeom prst="rect">
          <a:avLst/>
        </a:prstGeom>
        <a:solidFill>
          <a:srgbClr val="AEAED5"/>
        </a:solidFill>
        <a:ln>
          <a:solidFill>
            <a:srgbClr val="3C3B71"/>
          </a:solid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l" defTabSz="488950">
            <a:lnSpc>
              <a:spcPct val="90000"/>
            </a:lnSpc>
            <a:spcBef>
              <a:spcPct val="0"/>
            </a:spcBef>
            <a:spcAft>
              <a:spcPct val="35000"/>
            </a:spcAft>
            <a:buNone/>
          </a:pPr>
          <a:r>
            <a:rPr lang="en-GB" sz="1100" kern="1200" dirty="0">
              <a:latin typeface="Montserrat" pitchFamily="2" charset="77"/>
            </a:rPr>
            <a:t>We will carry out site visits when it’s the best way to gather the evidence we need. For example, we’ll do this to observe the care environment and how staff interact with people</a:t>
          </a:r>
        </a:p>
      </dsp:txBody>
      <dsp:txXfrm>
        <a:off x="7453174" y="1138756"/>
        <a:ext cx="2380676" cy="1138756"/>
      </dsp:txXfrm>
    </dsp:sp>
    <dsp:sp modelId="{0D8C0CB4-298E-8649-B6BC-57CF47932EB4}">
      <dsp:nvSpPr>
        <dsp:cNvPr id="0" name=""/>
        <dsp:cNvSpPr/>
      </dsp:nvSpPr>
      <dsp:spPr>
        <a:xfrm>
          <a:off x="6858005" y="1708135"/>
          <a:ext cx="5951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065862-87B7-A949-8B14-0F30C36BFDCA}">
      <dsp:nvSpPr>
        <dsp:cNvPr id="0" name=""/>
        <dsp:cNvSpPr/>
      </dsp:nvSpPr>
      <dsp:spPr>
        <a:xfrm rot="5400000">
          <a:off x="4448760" y="2064443"/>
          <a:ext cx="2763172" cy="2051349"/>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B39C68-2EC4-8C49-9E8A-8474F827805B}">
      <dsp:nvSpPr>
        <dsp:cNvPr id="0" name=""/>
        <dsp:cNvSpPr/>
      </dsp:nvSpPr>
      <dsp:spPr>
        <a:xfrm>
          <a:off x="7453174" y="2277513"/>
          <a:ext cx="2380676" cy="1138756"/>
        </a:xfrm>
        <a:prstGeom prst="rect">
          <a:avLst/>
        </a:prstGeom>
        <a:solidFill>
          <a:srgbClr val="AEAED5"/>
        </a:solidFill>
        <a:ln>
          <a:solidFill>
            <a:srgbClr val="3C3B71"/>
          </a:solid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l" defTabSz="488950">
            <a:lnSpc>
              <a:spcPct val="90000"/>
            </a:lnSpc>
            <a:spcBef>
              <a:spcPct val="0"/>
            </a:spcBef>
            <a:spcAft>
              <a:spcPct val="35000"/>
            </a:spcAft>
            <a:buNone/>
          </a:pPr>
          <a:r>
            <a:rPr lang="en-GB" sz="1100" kern="1200" dirty="0">
              <a:latin typeface="Montserrat" pitchFamily="2" charset="77"/>
            </a:rPr>
            <a:t>Assessment teams can get quick access to specialists to support them in interviewing staff.</a:t>
          </a:r>
        </a:p>
      </dsp:txBody>
      <dsp:txXfrm>
        <a:off x="7453174" y="2277513"/>
        <a:ext cx="2380676" cy="1138756"/>
      </dsp:txXfrm>
    </dsp:sp>
    <dsp:sp modelId="{B20AD003-2C8C-4146-A5C3-0CF346CAEEDF}">
      <dsp:nvSpPr>
        <dsp:cNvPr id="0" name=""/>
        <dsp:cNvSpPr/>
      </dsp:nvSpPr>
      <dsp:spPr>
        <a:xfrm>
          <a:off x="6858005" y="2846892"/>
          <a:ext cx="5951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CA257E-81E6-ED41-8D9B-487D030E62EF}">
      <dsp:nvSpPr>
        <dsp:cNvPr id="0" name=""/>
        <dsp:cNvSpPr/>
      </dsp:nvSpPr>
      <dsp:spPr>
        <a:xfrm rot="5400000">
          <a:off x="5012583" y="3108370"/>
          <a:ext cx="2107692" cy="1583149"/>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C50518-1581-4C41-8658-92DA06DFC658}">
      <dsp:nvSpPr>
        <dsp:cNvPr id="0" name=""/>
        <dsp:cNvSpPr/>
      </dsp:nvSpPr>
      <dsp:spPr>
        <a:xfrm>
          <a:off x="7453174" y="3416270"/>
          <a:ext cx="2380676" cy="1138756"/>
        </a:xfrm>
        <a:prstGeom prst="rect">
          <a:avLst/>
        </a:prstGeom>
        <a:solidFill>
          <a:srgbClr val="AEAED5"/>
        </a:solidFill>
        <a:ln>
          <a:solidFill>
            <a:srgbClr val="3C3B71"/>
          </a:solid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l" defTabSz="488950">
            <a:lnSpc>
              <a:spcPct val="90000"/>
            </a:lnSpc>
            <a:spcBef>
              <a:spcPct val="0"/>
            </a:spcBef>
            <a:spcAft>
              <a:spcPct val="35000"/>
            </a:spcAft>
            <a:buNone/>
          </a:pPr>
          <a:r>
            <a:rPr lang="en-GB" sz="1100" kern="1200" dirty="0">
              <a:latin typeface="Montserrat" pitchFamily="2" charset="77"/>
            </a:rPr>
            <a:t>Inspections: We will spend our time on site speaking to people using the service and the </a:t>
          </a:r>
          <a:r>
            <a:rPr lang="en-GB" sz="1100" kern="1200" dirty="0"/>
            <a:t>staff.</a:t>
          </a:r>
        </a:p>
      </dsp:txBody>
      <dsp:txXfrm>
        <a:off x="7453174" y="3416270"/>
        <a:ext cx="2380676" cy="1138756"/>
      </dsp:txXfrm>
    </dsp:sp>
    <dsp:sp modelId="{2F8896C7-238B-7944-AD5F-4C27BD356D75}">
      <dsp:nvSpPr>
        <dsp:cNvPr id="0" name=""/>
        <dsp:cNvSpPr/>
      </dsp:nvSpPr>
      <dsp:spPr>
        <a:xfrm>
          <a:off x="6858005" y="3985649"/>
          <a:ext cx="5951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021328-4584-6C4B-9173-09024245BB61}">
      <dsp:nvSpPr>
        <dsp:cNvPr id="0" name=""/>
        <dsp:cNvSpPr/>
      </dsp:nvSpPr>
      <dsp:spPr>
        <a:xfrm rot="5400000">
          <a:off x="5577756" y="4156423"/>
          <a:ext cx="1448721" cy="1106221"/>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E91F8-9AB7-5E4B-9EB3-180AEC1F9C9C}"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557C1-48A2-0E47-AC8E-ADC61D258738}" type="slidenum">
              <a:rPr lang="en-US" smtClean="0"/>
              <a:t>‹#›</a:t>
            </a:fld>
            <a:endParaRPr lang="en-US"/>
          </a:p>
        </p:txBody>
      </p:sp>
    </p:spTree>
    <p:extLst>
      <p:ext uri="{BB962C8B-B14F-4D97-AF65-F5344CB8AC3E}">
        <p14:creationId xmlns:p14="http://schemas.microsoft.com/office/powerpoint/2010/main" val="398326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Neue" panose="02000503000000020004" pitchFamily="2" charset="0"/>
              </a:rPr>
              <a:t>Realisation of its strategy </a:t>
            </a:r>
          </a:p>
          <a:p>
            <a:r>
              <a:rPr lang="en-GB" dirty="0">
                <a:effectLst/>
                <a:latin typeface="Helvetica Neue" panose="02000503000000020004" pitchFamily="2" charset="0"/>
              </a:rPr>
              <a:t>-Easier for people to tell CQC </a:t>
            </a:r>
          </a:p>
          <a:p>
            <a:pPr>
              <a:buFont typeface="Arial" panose="020B0604020202020204" pitchFamily="34" charset="0"/>
              <a:buChar char="•"/>
            </a:pPr>
            <a:r>
              <a:rPr lang="en-GB" dirty="0">
                <a:effectLst/>
                <a:latin typeface="Helvetica Neue" panose="02000503000000020004" pitchFamily="2" charset="0"/>
              </a:rPr>
              <a:t>Better use of Tech </a:t>
            </a:r>
          </a:p>
          <a:p>
            <a:pPr>
              <a:buFont typeface="Arial" panose="020B0604020202020204" pitchFamily="34" charset="0"/>
              <a:buChar char="•"/>
            </a:pPr>
            <a:r>
              <a:rPr lang="en-GB" dirty="0">
                <a:effectLst/>
                <a:latin typeface="Helvetica Neue" panose="02000503000000020004" pitchFamily="2" charset="0"/>
              </a:rPr>
              <a:t>Ensuring staff know how to get </a:t>
            </a:r>
          </a:p>
          <a:p>
            <a:pPr>
              <a:buFont typeface="Arial" panose="020B0604020202020204" pitchFamily="34" charset="0"/>
              <a:buChar char="•"/>
            </a:pPr>
            <a:r>
              <a:rPr lang="en-GB" dirty="0">
                <a:effectLst/>
                <a:latin typeface="Helvetica Neue" panose="02000503000000020004" pitchFamily="2" charset="0"/>
              </a:rPr>
              <a:t>Aim to work closely with providers </a:t>
            </a:r>
          </a:p>
          <a:p>
            <a:r>
              <a:rPr lang="en-GB" dirty="0">
                <a:effectLst/>
                <a:latin typeface="Helvetica Neue" panose="02000503000000020004" pitchFamily="2" charset="0"/>
              </a:rPr>
              <a:t>In April 2023 , the CQC stated it was Complex </a:t>
            </a:r>
          </a:p>
          <a:p>
            <a:br>
              <a:rPr lang="en-GB" dirty="0">
                <a:effectLst/>
                <a:latin typeface="Helvetica Neue" panose="02000503000000020004" pitchFamily="2" charset="0"/>
              </a:rPr>
            </a:br>
            <a:endParaRPr lang="en-GB" dirty="0">
              <a:effectLst/>
              <a:latin typeface="Helvetica Neue" panose="02000503000000020004" pitchFamily="2" charset="0"/>
            </a:endParaRPr>
          </a:p>
          <a:p>
            <a:endParaRPr lang="en-GB" dirty="0"/>
          </a:p>
        </p:txBody>
      </p:sp>
      <p:sp>
        <p:nvSpPr>
          <p:cNvPr id="4" name="Slide Number Placeholder 3"/>
          <p:cNvSpPr>
            <a:spLocks noGrp="1"/>
          </p:cNvSpPr>
          <p:nvPr>
            <p:ph type="sldNum" sz="quarter" idx="5"/>
          </p:nvPr>
        </p:nvSpPr>
        <p:spPr/>
        <p:txBody>
          <a:bodyPr/>
          <a:lstStyle/>
          <a:p>
            <a:fld id="{050557C1-48A2-0E47-AC8E-ADC61D258738}" type="slidenum">
              <a:rPr lang="en-US" smtClean="0"/>
              <a:t>5</a:t>
            </a:fld>
            <a:endParaRPr lang="en-US"/>
          </a:p>
        </p:txBody>
      </p:sp>
    </p:spTree>
    <p:extLst>
      <p:ext uri="{BB962C8B-B14F-4D97-AF65-F5344CB8AC3E}">
        <p14:creationId xmlns:p14="http://schemas.microsoft.com/office/powerpoint/2010/main" val="164955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0557C1-48A2-0E47-AC8E-ADC61D258738}" type="slidenum">
              <a:rPr lang="en-US" smtClean="0"/>
              <a:t>37</a:t>
            </a:fld>
            <a:endParaRPr lang="en-US"/>
          </a:p>
        </p:txBody>
      </p:sp>
    </p:spTree>
    <p:extLst>
      <p:ext uri="{BB962C8B-B14F-4D97-AF65-F5344CB8AC3E}">
        <p14:creationId xmlns:p14="http://schemas.microsoft.com/office/powerpoint/2010/main" val="198974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0557C1-48A2-0E47-AC8E-ADC61D258738}" type="slidenum">
              <a:rPr lang="en-US" smtClean="0"/>
              <a:t>38</a:t>
            </a:fld>
            <a:endParaRPr lang="en-US"/>
          </a:p>
        </p:txBody>
      </p:sp>
    </p:spTree>
    <p:extLst>
      <p:ext uri="{BB962C8B-B14F-4D97-AF65-F5344CB8AC3E}">
        <p14:creationId xmlns:p14="http://schemas.microsoft.com/office/powerpoint/2010/main" val="689251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effectLst/>
                <a:latin typeface="Helvetica Neue" panose="02000503000000020004" pitchFamily="2" charset="0"/>
              </a:rPr>
              <a:t>Planned &amp; Responsive Assessment Activity . How is this on-going</a:t>
            </a:r>
          </a:p>
          <a:p>
            <a:pPr>
              <a:buFont typeface="Arial" panose="020B0604020202020204" pitchFamily="34" charset="0"/>
              <a:buChar char="•"/>
            </a:pPr>
            <a:r>
              <a:rPr lang="en-GB" dirty="0">
                <a:effectLst/>
                <a:latin typeface="Helvetica Neue" panose="02000503000000020004" pitchFamily="2" charset="0"/>
              </a:rPr>
              <a:t>What happens between theses activities</a:t>
            </a:r>
          </a:p>
          <a:p>
            <a:pPr>
              <a:buFont typeface="Arial" panose="020B0604020202020204" pitchFamily="34" charset="0"/>
              <a:buChar char="•"/>
            </a:pPr>
            <a:r>
              <a:rPr lang="en-GB" dirty="0">
                <a:effectLst/>
                <a:latin typeface="Helvetica Neue" panose="02000503000000020004" pitchFamily="2" charset="0"/>
              </a:rPr>
              <a:t>Proactive asking for information </a:t>
            </a:r>
          </a:p>
          <a:p>
            <a:endParaRPr lang="en-GB" dirty="0"/>
          </a:p>
        </p:txBody>
      </p:sp>
      <p:sp>
        <p:nvSpPr>
          <p:cNvPr id="4" name="Slide Number Placeholder 3"/>
          <p:cNvSpPr>
            <a:spLocks noGrp="1"/>
          </p:cNvSpPr>
          <p:nvPr>
            <p:ph type="sldNum" sz="quarter" idx="5"/>
          </p:nvPr>
        </p:nvSpPr>
        <p:spPr/>
        <p:txBody>
          <a:bodyPr/>
          <a:lstStyle/>
          <a:p>
            <a:fld id="{050557C1-48A2-0E47-AC8E-ADC61D258738}" type="slidenum">
              <a:rPr lang="en-US" smtClean="0"/>
              <a:t>39</a:t>
            </a:fld>
            <a:endParaRPr lang="en-US"/>
          </a:p>
        </p:txBody>
      </p:sp>
    </p:spTree>
    <p:extLst>
      <p:ext uri="{BB962C8B-B14F-4D97-AF65-F5344CB8AC3E}">
        <p14:creationId xmlns:p14="http://schemas.microsoft.com/office/powerpoint/2010/main" val="381900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pitchFamily="2" charset="77"/>
              </a:rPr>
              <a:t>Leadership.</a:t>
            </a:r>
            <a:br>
              <a:rPr lang="en-GB" dirty="0">
                <a:latin typeface="Montserrat" pitchFamily="2" charset="77"/>
              </a:rPr>
            </a:br>
            <a:r>
              <a:rPr lang="en-GB" dirty="0">
                <a:latin typeface="Montserrat" pitchFamily="2" charset="77"/>
              </a:rPr>
              <a:t>Integration.</a:t>
            </a:r>
            <a:br>
              <a:rPr lang="en-GB" dirty="0">
                <a:latin typeface="Montserrat" pitchFamily="2" charset="77"/>
              </a:rPr>
            </a:br>
            <a:r>
              <a:rPr lang="en-GB" dirty="0">
                <a:latin typeface="Montserrat" pitchFamily="2" charset="77"/>
              </a:rPr>
              <a:t>Quality and 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ontserrat" pitchFamily="2" charset="77"/>
            </a:endParaRPr>
          </a:p>
          <a:p>
            <a:pPr lvl="0"/>
            <a:r>
              <a:rPr lang="en-GB" dirty="0">
                <a:latin typeface="Montserrat" pitchFamily="2" charset="77"/>
              </a:rPr>
              <a:t>The Bill imposes requirements on NHS hospitals in connection with food or drink on hospital premises in England that are used in connection with the carrying on of a regulated activity. </a:t>
            </a:r>
          </a:p>
          <a:p>
            <a:pPr lvl="0"/>
            <a:r>
              <a:rPr lang="en-GB" dirty="0">
                <a:latin typeface="Montserrat" pitchFamily="2" charset="77"/>
              </a:rPr>
              <a:t>Further regulations will be made which will specify the nutritional standards or requirements which are to be complied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ontserrat" pitchFamily="2" charset="77"/>
            </a:endParaRPr>
          </a:p>
          <a:p>
            <a:endParaRPr lang="en-GB" dirty="0"/>
          </a:p>
        </p:txBody>
      </p:sp>
      <p:sp>
        <p:nvSpPr>
          <p:cNvPr id="4" name="Slide Number Placeholder 3"/>
          <p:cNvSpPr>
            <a:spLocks noGrp="1"/>
          </p:cNvSpPr>
          <p:nvPr>
            <p:ph type="sldNum" sz="quarter" idx="5"/>
          </p:nvPr>
        </p:nvSpPr>
        <p:spPr/>
        <p:txBody>
          <a:bodyPr/>
          <a:lstStyle/>
          <a:p>
            <a:fld id="{050557C1-48A2-0E47-AC8E-ADC61D258738}" type="slidenum">
              <a:rPr lang="en-US" smtClean="0"/>
              <a:t>8</a:t>
            </a:fld>
            <a:endParaRPr lang="en-US"/>
          </a:p>
        </p:txBody>
      </p:sp>
    </p:spTree>
    <p:extLst>
      <p:ext uri="{BB962C8B-B14F-4D97-AF65-F5344CB8AC3E}">
        <p14:creationId xmlns:p14="http://schemas.microsoft.com/office/powerpoint/2010/main" val="115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FF0000"/>
                </a:solidFill>
                <a:effectLst/>
                <a:latin typeface="Montserrat" pitchFamily="2" charset="77"/>
              </a:rPr>
              <a:t>CQC has not stated whether services will continue to have the same named inspector, but it is felt that it will be unlikely, as teams become more generic, with the focus on assessing evidence and any associated risk.</a:t>
            </a:r>
          </a:p>
          <a:p>
            <a:endParaRPr lang="en-GB" dirty="0"/>
          </a:p>
        </p:txBody>
      </p:sp>
      <p:sp>
        <p:nvSpPr>
          <p:cNvPr id="4" name="Slide Number Placeholder 3"/>
          <p:cNvSpPr>
            <a:spLocks noGrp="1"/>
          </p:cNvSpPr>
          <p:nvPr>
            <p:ph type="sldNum" sz="quarter" idx="5"/>
          </p:nvPr>
        </p:nvSpPr>
        <p:spPr/>
        <p:txBody>
          <a:bodyPr/>
          <a:lstStyle/>
          <a:p>
            <a:fld id="{050557C1-48A2-0E47-AC8E-ADC61D258738}" type="slidenum">
              <a:rPr lang="en-US" smtClean="0"/>
              <a:t>9</a:t>
            </a:fld>
            <a:endParaRPr lang="en-US"/>
          </a:p>
        </p:txBody>
      </p:sp>
    </p:spTree>
    <p:extLst>
      <p:ext uri="{BB962C8B-B14F-4D97-AF65-F5344CB8AC3E}">
        <p14:creationId xmlns:p14="http://schemas.microsoft.com/office/powerpoint/2010/main" val="22298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CQC have stated that you will be able to speak to all members of the team but not clear how this will happen. </a:t>
            </a:r>
          </a:p>
        </p:txBody>
      </p:sp>
      <p:sp>
        <p:nvSpPr>
          <p:cNvPr id="4" name="Slide Number Placeholder 3"/>
          <p:cNvSpPr>
            <a:spLocks noGrp="1"/>
          </p:cNvSpPr>
          <p:nvPr>
            <p:ph type="sldNum" sz="quarter" idx="5"/>
          </p:nvPr>
        </p:nvSpPr>
        <p:spPr/>
        <p:txBody>
          <a:bodyPr/>
          <a:lstStyle/>
          <a:p>
            <a:fld id="{050557C1-48A2-0E47-AC8E-ADC61D258738}" type="slidenum">
              <a:rPr lang="en-US" smtClean="0"/>
              <a:t>10</a:t>
            </a:fld>
            <a:endParaRPr lang="en-US"/>
          </a:p>
        </p:txBody>
      </p:sp>
    </p:spTree>
    <p:extLst>
      <p:ext uri="{BB962C8B-B14F-4D97-AF65-F5344CB8AC3E}">
        <p14:creationId xmlns:p14="http://schemas.microsoft.com/office/powerpoint/2010/main" val="230835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0557C1-48A2-0E47-AC8E-ADC61D258738}" type="slidenum">
              <a:rPr lang="en-US" smtClean="0"/>
              <a:t>19</a:t>
            </a:fld>
            <a:endParaRPr lang="en-US"/>
          </a:p>
        </p:txBody>
      </p:sp>
    </p:spTree>
    <p:extLst>
      <p:ext uri="{BB962C8B-B14F-4D97-AF65-F5344CB8AC3E}">
        <p14:creationId xmlns:p14="http://schemas.microsoft.com/office/powerpoint/2010/main" val="285706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0557C1-48A2-0E47-AC8E-ADC61D258738}" type="slidenum">
              <a:rPr lang="en-US" smtClean="0"/>
              <a:t>22</a:t>
            </a:fld>
            <a:endParaRPr lang="en-US"/>
          </a:p>
        </p:txBody>
      </p:sp>
    </p:spTree>
    <p:extLst>
      <p:ext uri="{BB962C8B-B14F-4D97-AF65-F5344CB8AC3E}">
        <p14:creationId xmlns:p14="http://schemas.microsoft.com/office/powerpoint/2010/main" val="163423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you think this is?</a:t>
            </a:r>
          </a:p>
        </p:txBody>
      </p:sp>
      <p:sp>
        <p:nvSpPr>
          <p:cNvPr id="4" name="Slide Number Placeholder 3"/>
          <p:cNvSpPr>
            <a:spLocks noGrp="1"/>
          </p:cNvSpPr>
          <p:nvPr>
            <p:ph type="sldNum" sz="quarter" idx="5"/>
          </p:nvPr>
        </p:nvSpPr>
        <p:spPr/>
        <p:txBody>
          <a:bodyPr/>
          <a:lstStyle/>
          <a:p>
            <a:fld id="{050557C1-48A2-0E47-AC8E-ADC61D258738}" type="slidenum">
              <a:rPr lang="en-US" smtClean="0"/>
              <a:t>32</a:t>
            </a:fld>
            <a:endParaRPr lang="en-US"/>
          </a:p>
        </p:txBody>
      </p:sp>
    </p:spTree>
    <p:extLst>
      <p:ext uri="{BB962C8B-B14F-4D97-AF65-F5344CB8AC3E}">
        <p14:creationId xmlns:p14="http://schemas.microsoft.com/office/powerpoint/2010/main" val="1998798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Neue" panose="02000503000000020004" pitchFamily="2" charset="0"/>
              </a:rPr>
              <a:t>So essentially the CQC will obtain feedback from staff both off-site and on-site. I do think, in reality the ways that the CQC gain feedback from staff will not change from the current approach. Off-site will most likely be through whistleblowing and on-site, through staff interviews.</a:t>
            </a:r>
          </a:p>
          <a:p>
            <a:r>
              <a:rPr lang="en-GB" dirty="0">
                <a:effectLst/>
                <a:latin typeface="Helvetica Neue" panose="02000503000000020004" pitchFamily="2" charset="0"/>
              </a:rPr>
              <a:t> </a:t>
            </a:r>
          </a:p>
          <a:p>
            <a:r>
              <a:rPr lang="en-GB" dirty="0">
                <a:effectLst/>
                <a:latin typeface="Helvetica Neue" panose="02000503000000020004" pitchFamily="2" charset="0"/>
              </a:rPr>
              <a:t>In addition, it is unknown whether the questions that the CQC ask staff in interviews will change. The questions currently asked usually include:</a:t>
            </a:r>
          </a:p>
          <a:p>
            <a:pPr>
              <a:buFont typeface="Arial" panose="020B0604020202020204" pitchFamily="34" charset="0"/>
              <a:buChar char="•"/>
            </a:pPr>
            <a:r>
              <a:rPr lang="en-GB" dirty="0">
                <a:effectLst/>
                <a:latin typeface="Helvetica Neue" panose="02000503000000020004" pitchFamily="2" charset="0"/>
              </a:rPr>
              <a:t>If staff feel positive about their work.</a:t>
            </a:r>
          </a:p>
          <a:p>
            <a:pPr>
              <a:buFont typeface="Arial" panose="020B0604020202020204" pitchFamily="34" charset="0"/>
              <a:buChar char="•"/>
            </a:pPr>
            <a:r>
              <a:rPr lang="en-GB" dirty="0">
                <a:effectLst/>
                <a:latin typeface="Helvetica Neue" panose="02000503000000020004" pitchFamily="2" charset="0"/>
              </a:rPr>
              <a:t>About the culture of the organisation – whether it is positive, supportive, open.</a:t>
            </a:r>
          </a:p>
          <a:p>
            <a:pPr>
              <a:buFont typeface="Arial" panose="020B0604020202020204" pitchFamily="34" charset="0"/>
              <a:buChar char="•"/>
            </a:pPr>
            <a:r>
              <a:rPr lang="en-GB" dirty="0">
                <a:effectLst/>
                <a:latin typeface="Helvetica Neue" panose="02000503000000020004" pitchFamily="2" charset="0"/>
              </a:rPr>
              <a:t>If staff feel valued and listened to, particularly when they have concerns.</a:t>
            </a:r>
          </a:p>
          <a:p>
            <a:r>
              <a:rPr lang="en-GB" dirty="0">
                <a:effectLst/>
                <a:latin typeface="Helvetica Neue" panose="02000503000000020004" pitchFamily="2" charset="0"/>
              </a:rPr>
              <a:t> </a:t>
            </a:r>
          </a:p>
          <a:p>
            <a:r>
              <a:rPr lang="en-GB" dirty="0">
                <a:effectLst/>
                <a:latin typeface="Helvetica Neue" panose="02000503000000020004" pitchFamily="2" charset="0"/>
              </a:rPr>
              <a:t>Currently inspectors structure their interview questions around the Key Lines of Enquiries. Therefore, it makes sense that under the new regime, interview questions will be structured around the Quality Statements.</a:t>
            </a:r>
          </a:p>
          <a:p>
            <a:endParaRPr lang="en-GB" dirty="0"/>
          </a:p>
        </p:txBody>
      </p:sp>
      <p:sp>
        <p:nvSpPr>
          <p:cNvPr id="4" name="Slide Number Placeholder 3"/>
          <p:cNvSpPr>
            <a:spLocks noGrp="1"/>
          </p:cNvSpPr>
          <p:nvPr>
            <p:ph type="sldNum" sz="quarter" idx="5"/>
          </p:nvPr>
        </p:nvSpPr>
        <p:spPr/>
        <p:txBody>
          <a:bodyPr/>
          <a:lstStyle/>
          <a:p>
            <a:fld id="{050557C1-48A2-0E47-AC8E-ADC61D258738}" type="slidenum">
              <a:rPr lang="en-US" smtClean="0"/>
              <a:t>34</a:t>
            </a:fld>
            <a:endParaRPr lang="en-US"/>
          </a:p>
        </p:txBody>
      </p:sp>
    </p:spTree>
    <p:extLst>
      <p:ext uri="{BB962C8B-B14F-4D97-AF65-F5344CB8AC3E}">
        <p14:creationId xmlns:p14="http://schemas.microsoft.com/office/powerpoint/2010/main" val="1403563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word of warning 3/6 evidence categories rely on feedback from others</a:t>
            </a:r>
          </a:p>
        </p:txBody>
      </p:sp>
      <p:sp>
        <p:nvSpPr>
          <p:cNvPr id="4" name="Slide Number Placeholder 3"/>
          <p:cNvSpPr>
            <a:spLocks noGrp="1"/>
          </p:cNvSpPr>
          <p:nvPr>
            <p:ph type="sldNum" sz="quarter" idx="5"/>
          </p:nvPr>
        </p:nvSpPr>
        <p:spPr/>
        <p:txBody>
          <a:bodyPr/>
          <a:lstStyle/>
          <a:p>
            <a:fld id="{050557C1-48A2-0E47-AC8E-ADC61D258738}" type="slidenum">
              <a:rPr lang="en-US" smtClean="0"/>
              <a:t>35</a:t>
            </a:fld>
            <a:endParaRPr lang="en-US"/>
          </a:p>
        </p:txBody>
      </p:sp>
    </p:spTree>
    <p:extLst>
      <p:ext uri="{BB962C8B-B14F-4D97-AF65-F5344CB8AC3E}">
        <p14:creationId xmlns:p14="http://schemas.microsoft.com/office/powerpoint/2010/main" val="1747820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38AB-4B63-5243-979C-06BBA2FD9202}"/>
              </a:ext>
            </a:extLst>
          </p:cNvPr>
          <p:cNvSpPr>
            <a:spLocks noGrp="1"/>
          </p:cNvSpPr>
          <p:nvPr>
            <p:ph type="ctrTitle"/>
          </p:nvPr>
        </p:nvSpPr>
        <p:spPr>
          <a:xfrm>
            <a:off x="684756" y="1600200"/>
            <a:ext cx="4951956" cy="2387600"/>
          </a:xfrm>
        </p:spPr>
        <p:txBody>
          <a:bodyPr anchor="b">
            <a:normAutofit/>
          </a:bodyPr>
          <a:lstStyle>
            <a:lvl1pPr algn="l">
              <a:defRPr sz="4000">
                <a:solidFill>
                  <a:schemeClr val="bg1"/>
                </a:solidFill>
                <a:latin typeface="Montserrat" pitchFamily="2" charset="77"/>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8C787FA4-7588-BE4A-94F5-C343B29EB069}"/>
              </a:ext>
            </a:extLst>
          </p:cNvPr>
          <p:cNvSpPr>
            <a:spLocks noGrp="1"/>
          </p:cNvSpPr>
          <p:nvPr>
            <p:ph type="subTitle" idx="1"/>
          </p:nvPr>
        </p:nvSpPr>
        <p:spPr>
          <a:xfrm>
            <a:off x="684756" y="4190761"/>
            <a:ext cx="4951956" cy="81965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759005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DF-A196-614F-9CD2-F9002CA061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BEF8E0-DE09-9E45-B789-AF39986003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B39B9CAB-60EE-7C4A-BA45-8CD24B24D828}"/>
              </a:ext>
            </a:extLst>
          </p:cNvPr>
          <p:cNvSpPr>
            <a:spLocks noGrp="1"/>
          </p:cNvSpPr>
          <p:nvPr>
            <p:ph type="body" sz="half" idx="2"/>
          </p:nvPr>
        </p:nvSpPr>
        <p:spPr>
          <a:xfrm>
            <a:off x="839788" y="2229632"/>
            <a:ext cx="3932237" cy="36393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78434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1" i="0">
                <a:solidFill>
                  <a:schemeClr val="bg1"/>
                </a:solidFill>
                <a:latin typeface="Roboto"/>
                <a:cs typeface="Roboto"/>
              </a:defRPr>
            </a:lvl1pPr>
          </a:lstStyle>
          <a:p>
            <a:endParaRPr/>
          </a:p>
        </p:txBody>
      </p:sp>
      <p:sp>
        <p:nvSpPr>
          <p:cNvPr id="3" name="Holder 3"/>
          <p:cNvSpPr>
            <a:spLocks noGrp="1"/>
          </p:cNvSpPr>
          <p:nvPr>
            <p:ph sz="half" idx="2"/>
          </p:nvPr>
        </p:nvSpPr>
        <p:spPr>
          <a:xfrm>
            <a:off x="799268" y="2167077"/>
            <a:ext cx="4411980" cy="4170045"/>
          </a:xfrm>
          <a:prstGeom prst="rect">
            <a:avLst/>
          </a:prstGeom>
        </p:spPr>
        <p:txBody>
          <a:bodyPr wrap="square" lIns="0" tIns="0" rIns="0" bIns="0">
            <a:spAutoFit/>
          </a:bodyPr>
          <a:lstStyle>
            <a:lvl1pPr>
              <a:defRPr sz="1700" b="0" i="0">
                <a:solidFill>
                  <a:srgbClr val="001F5F"/>
                </a:solidFill>
                <a:latin typeface="Roboto"/>
                <a:cs typeface="Roboto"/>
              </a:defRPr>
            </a:lvl1pPr>
          </a:lstStyle>
          <a:p>
            <a:endParaRPr/>
          </a:p>
        </p:txBody>
      </p:sp>
      <p:sp>
        <p:nvSpPr>
          <p:cNvPr id="4" name="Holder 4"/>
          <p:cNvSpPr>
            <a:spLocks noGrp="1"/>
          </p:cNvSpPr>
          <p:nvPr>
            <p:ph sz="half" idx="3"/>
          </p:nvPr>
        </p:nvSpPr>
        <p:spPr>
          <a:xfrm>
            <a:off x="6230676" y="2148460"/>
            <a:ext cx="4726940" cy="4429125"/>
          </a:xfrm>
          <a:prstGeom prst="rect">
            <a:avLst/>
          </a:prstGeom>
        </p:spPr>
        <p:txBody>
          <a:bodyPr wrap="square" lIns="0" tIns="0" rIns="0" bIns="0">
            <a:spAutoFit/>
          </a:bodyPr>
          <a:lstStyle>
            <a:lvl1pPr>
              <a:defRPr sz="1700" b="0" i="0">
                <a:solidFill>
                  <a:srgbClr val="001F5F"/>
                </a:solidFill>
                <a:latin typeface="Roboto"/>
                <a:cs typeface="Roboto"/>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0842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38AB-4B63-5243-979C-06BBA2FD9202}"/>
              </a:ext>
            </a:extLst>
          </p:cNvPr>
          <p:cNvSpPr>
            <a:spLocks noGrp="1"/>
          </p:cNvSpPr>
          <p:nvPr>
            <p:ph type="ctrTitle"/>
          </p:nvPr>
        </p:nvSpPr>
        <p:spPr>
          <a:xfrm>
            <a:off x="684756" y="1600200"/>
            <a:ext cx="4951956" cy="2387600"/>
          </a:xfrm>
        </p:spPr>
        <p:txBody>
          <a:bodyPr anchor="b">
            <a:normAutofit/>
          </a:bodyPr>
          <a:lstStyle>
            <a:lvl1pPr algn="l">
              <a:defRPr sz="4000">
                <a:solidFill>
                  <a:srgbClr val="1D70B7"/>
                </a:solidFill>
                <a:latin typeface="Montserrat"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C787FA4-7588-BE4A-94F5-C343B29EB069}"/>
              </a:ext>
            </a:extLst>
          </p:cNvPr>
          <p:cNvSpPr>
            <a:spLocks noGrp="1"/>
          </p:cNvSpPr>
          <p:nvPr>
            <p:ph type="subTitle" idx="1"/>
          </p:nvPr>
        </p:nvSpPr>
        <p:spPr>
          <a:xfrm>
            <a:off x="684756" y="4190761"/>
            <a:ext cx="4951956" cy="81965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507396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3828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1552440-F532-AC4F-8CCE-AD8D6C47AA3D}"/>
              </a:ext>
            </a:extLst>
          </p:cNvPr>
          <p:cNvSpPr>
            <a:spLocks noGrp="1"/>
          </p:cNvSpPr>
          <p:nvPr>
            <p:ph idx="1"/>
          </p:nvPr>
        </p:nvSpPr>
        <p:spPr>
          <a:xfrm>
            <a:off x="1517866" y="50165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D376EACC-902F-0A47-B468-0FB9ADA4EED8}"/>
              </a:ext>
            </a:extLst>
          </p:cNvPr>
          <p:cNvSpPr>
            <a:spLocks noGrp="1"/>
          </p:cNvSpPr>
          <p:nvPr>
            <p:ph idx="10"/>
          </p:nvPr>
        </p:nvSpPr>
        <p:spPr>
          <a:xfrm>
            <a:off x="1517866" y="139573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9" name="Content Placeholder 2">
            <a:extLst>
              <a:ext uri="{FF2B5EF4-FFF2-40B4-BE49-F238E27FC236}">
                <a16:creationId xmlns:a16="http://schemas.microsoft.com/office/drawing/2014/main" id="{6C6455A0-BF8A-4A48-AA6D-45D160E98F51}"/>
              </a:ext>
            </a:extLst>
          </p:cNvPr>
          <p:cNvSpPr>
            <a:spLocks noGrp="1"/>
          </p:cNvSpPr>
          <p:nvPr>
            <p:ph idx="11" hasCustomPrompt="1"/>
          </p:nvPr>
        </p:nvSpPr>
        <p:spPr>
          <a:xfrm>
            <a:off x="471386" y="139573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02</a:t>
            </a:r>
            <a:endParaRPr lang="en-US" dirty="0"/>
          </a:p>
        </p:txBody>
      </p:sp>
      <p:sp>
        <p:nvSpPr>
          <p:cNvPr id="10" name="Content Placeholder 2">
            <a:extLst>
              <a:ext uri="{FF2B5EF4-FFF2-40B4-BE49-F238E27FC236}">
                <a16:creationId xmlns:a16="http://schemas.microsoft.com/office/drawing/2014/main" id="{2C496763-45D3-0C4D-A015-629A76482767}"/>
              </a:ext>
            </a:extLst>
          </p:cNvPr>
          <p:cNvSpPr>
            <a:spLocks noGrp="1"/>
          </p:cNvSpPr>
          <p:nvPr>
            <p:ph idx="12" hasCustomPrompt="1"/>
          </p:nvPr>
        </p:nvSpPr>
        <p:spPr>
          <a:xfrm>
            <a:off x="471386" y="50165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01</a:t>
            </a:r>
            <a:endParaRPr lang="en-US" dirty="0"/>
          </a:p>
        </p:txBody>
      </p:sp>
      <p:sp>
        <p:nvSpPr>
          <p:cNvPr id="11" name="Content Placeholder 2">
            <a:extLst>
              <a:ext uri="{FF2B5EF4-FFF2-40B4-BE49-F238E27FC236}">
                <a16:creationId xmlns:a16="http://schemas.microsoft.com/office/drawing/2014/main" id="{9F36B205-8DC5-5E49-9AC8-349293C80A98}"/>
              </a:ext>
            </a:extLst>
          </p:cNvPr>
          <p:cNvSpPr>
            <a:spLocks noGrp="1"/>
          </p:cNvSpPr>
          <p:nvPr>
            <p:ph idx="13"/>
          </p:nvPr>
        </p:nvSpPr>
        <p:spPr>
          <a:xfrm>
            <a:off x="1517866" y="227965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05F4D762-5B13-3D4E-8383-BFDF39269444}"/>
              </a:ext>
            </a:extLst>
          </p:cNvPr>
          <p:cNvSpPr>
            <a:spLocks noGrp="1"/>
          </p:cNvSpPr>
          <p:nvPr>
            <p:ph idx="14" hasCustomPrompt="1"/>
          </p:nvPr>
        </p:nvSpPr>
        <p:spPr>
          <a:xfrm>
            <a:off x="471386" y="227965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03</a:t>
            </a:r>
            <a:endParaRPr lang="en-US" dirty="0"/>
          </a:p>
        </p:txBody>
      </p:sp>
      <p:sp>
        <p:nvSpPr>
          <p:cNvPr id="13" name="Content Placeholder 2">
            <a:extLst>
              <a:ext uri="{FF2B5EF4-FFF2-40B4-BE49-F238E27FC236}">
                <a16:creationId xmlns:a16="http://schemas.microsoft.com/office/drawing/2014/main" id="{CC70ADE7-4627-6949-800F-83618F5A7DC7}"/>
              </a:ext>
            </a:extLst>
          </p:cNvPr>
          <p:cNvSpPr>
            <a:spLocks noGrp="1"/>
          </p:cNvSpPr>
          <p:nvPr>
            <p:ph idx="15"/>
          </p:nvPr>
        </p:nvSpPr>
        <p:spPr>
          <a:xfrm>
            <a:off x="1517866" y="316357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2FDE22C9-1B0B-064C-8114-5AE2F2E203E3}"/>
              </a:ext>
            </a:extLst>
          </p:cNvPr>
          <p:cNvSpPr>
            <a:spLocks noGrp="1"/>
          </p:cNvSpPr>
          <p:nvPr>
            <p:ph idx="16" hasCustomPrompt="1"/>
          </p:nvPr>
        </p:nvSpPr>
        <p:spPr>
          <a:xfrm>
            <a:off x="471386" y="316357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04</a:t>
            </a:r>
            <a:endParaRPr lang="en-US" dirty="0"/>
          </a:p>
        </p:txBody>
      </p:sp>
      <p:sp>
        <p:nvSpPr>
          <p:cNvPr id="15" name="Content Placeholder 2">
            <a:extLst>
              <a:ext uri="{FF2B5EF4-FFF2-40B4-BE49-F238E27FC236}">
                <a16:creationId xmlns:a16="http://schemas.microsoft.com/office/drawing/2014/main" id="{30774FDA-346B-2E40-8CAA-FB16D21AB1D1}"/>
              </a:ext>
            </a:extLst>
          </p:cNvPr>
          <p:cNvSpPr>
            <a:spLocks noGrp="1"/>
          </p:cNvSpPr>
          <p:nvPr>
            <p:ph idx="17"/>
          </p:nvPr>
        </p:nvSpPr>
        <p:spPr>
          <a:xfrm>
            <a:off x="1517866" y="404749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98A5E0DD-E32C-7041-93CD-A8FE5C5B60DF}"/>
              </a:ext>
            </a:extLst>
          </p:cNvPr>
          <p:cNvSpPr>
            <a:spLocks noGrp="1"/>
          </p:cNvSpPr>
          <p:nvPr>
            <p:ph idx="18" hasCustomPrompt="1"/>
          </p:nvPr>
        </p:nvSpPr>
        <p:spPr>
          <a:xfrm>
            <a:off x="471386" y="404749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05</a:t>
            </a:r>
            <a:endParaRPr lang="en-US" dirty="0"/>
          </a:p>
        </p:txBody>
      </p:sp>
      <p:sp>
        <p:nvSpPr>
          <p:cNvPr id="17" name="Content Placeholder 2">
            <a:extLst>
              <a:ext uri="{FF2B5EF4-FFF2-40B4-BE49-F238E27FC236}">
                <a16:creationId xmlns:a16="http://schemas.microsoft.com/office/drawing/2014/main" id="{3D4AA10C-8329-CC48-B3B4-307395855A0C}"/>
              </a:ext>
            </a:extLst>
          </p:cNvPr>
          <p:cNvSpPr>
            <a:spLocks noGrp="1"/>
          </p:cNvSpPr>
          <p:nvPr>
            <p:ph idx="19"/>
          </p:nvPr>
        </p:nvSpPr>
        <p:spPr>
          <a:xfrm>
            <a:off x="1517866" y="495173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DAF1C5AB-133D-C946-9BAB-D3B53647935E}"/>
              </a:ext>
            </a:extLst>
          </p:cNvPr>
          <p:cNvSpPr>
            <a:spLocks noGrp="1"/>
          </p:cNvSpPr>
          <p:nvPr>
            <p:ph idx="20" hasCustomPrompt="1"/>
          </p:nvPr>
        </p:nvSpPr>
        <p:spPr>
          <a:xfrm>
            <a:off x="471386" y="495173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06</a:t>
            </a:r>
            <a:endParaRPr lang="en-US" dirty="0"/>
          </a:p>
        </p:txBody>
      </p:sp>
    </p:spTree>
    <p:extLst>
      <p:ext uri="{BB962C8B-B14F-4D97-AF65-F5344CB8AC3E}">
        <p14:creationId xmlns:p14="http://schemas.microsoft.com/office/powerpoint/2010/main" val="1983382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3515-E432-344E-8E1A-D857DD966BC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475333C-2AEB-9F4E-834D-968F26823237}"/>
              </a:ext>
            </a:extLst>
          </p:cNvPr>
          <p:cNvSpPr>
            <a:spLocks noGrp="1"/>
          </p:cNvSpPr>
          <p:nvPr>
            <p:ph sz="half" idx="1"/>
          </p:nvPr>
        </p:nvSpPr>
        <p:spPr>
          <a:xfrm>
            <a:off x="838200" y="1825625"/>
            <a:ext cx="4049038"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329853D5-ABBA-FA4E-A14E-7865E24DD191}"/>
              </a:ext>
            </a:extLst>
          </p:cNvPr>
          <p:cNvSpPr>
            <a:spLocks noGrp="1"/>
          </p:cNvSpPr>
          <p:nvPr>
            <p:ph sz="half" idx="2"/>
          </p:nvPr>
        </p:nvSpPr>
        <p:spPr>
          <a:xfrm>
            <a:off x="5280245" y="1825625"/>
            <a:ext cx="4049038"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37283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3966872"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3966872"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CED4736-8859-1F46-91EF-14201CAA01C9}"/>
              </a:ext>
            </a:extLst>
          </p:cNvPr>
          <p:cNvSpPr>
            <a:spLocks noGrp="1"/>
          </p:cNvSpPr>
          <p:nvPr>
            <p:ph type="body" sz="quarter" idx="3"/>
          </p:nvPr>
        </p:nvSpPr>
        <p:spPr>
          <a:xfrm>
            <a:off x="5232748" y="1690688"/>
            <a:ext cx="3986408"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DB819E50-393F-DE48-A737-D01B8A538FBC}"/>
              </a:ext>
            </a:extLst>
          </p:cNvPr>
          <p:cNvSpPr>
            <a:spLocks noGrp="1"/>
          </p:cNvSpPr>
          <p:nvPr>
            <p:ph sz="quarter" idx="4"/>
          </p:nvPr>
        </p:nvSpPr>
        <p:spPr>
          <a:xfrm>
            <a:off x="5232748" y="2680570"/>
            <a:ext cx="3986408"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39464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849978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757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6BBD98-1E2C-9048-9EB9-2C64D1B186C0}"/>
              </a:ext>
            </a:extLst>
          </p:cNvPr>
          <p:cNvSpPr>
            <a:spLocks noGrp="1"/>
          </p:cNvSpPr>
          <p:nvPr>
            <p:ph idx="1"/>
          </p:nvPr>
        </p:nvSpPr>
        <p:spPr>
          <a:xfrm>
            <a:off x="5183188" y="987425"/>
            <a:ext cx="393223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17903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86777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DF-A196-614F-9CD2-F9002CA061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BEF8E0-DE09-9E45-B789-AF39986003F1}"/>
              </a:ext>
            </a:extLst>
          </p:cNvPr>
          <p:cNvSpPr>
            <a:spLocks noGrp="1"/>
          </p:cNvSpPr>
          <p:nvPr>
            <p:ph type="pic" idx="1"/>
          </p:nvPr>
        </p:nvSpPr>
        <p:spPr>
          <a:xfrm>
            <a:off x="5035464" y="987425"/>
            <a:ext cx="35072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9B9CAB-60EE-7C4A-BA45-8CD24B24D828}"/>
              </a:ext>
            </a:extLst>
          </p:cNvPr>
          <p:cNvSpPr>
            <a:spLocks noGrp="1"/>
          </p:cNvSpPr>
          <p:nvPr>
            <p:ph type="body" sz="half" idx="2"/>
          </p:nvPr>
        </p:nvSpPr>
        <p:spPr>
          <a:xfrm>
            <a:off x="839788" y="2229632"/>
            <a:ext cx="3932237" cy="36393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07902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84215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1552440-F532-AC4F-8CCE-AD8D6C47AA3D}"/>
              </a:ext>
            </a:extLst>
          </p:cNvPr>
          <p:cNvSpPr>
            <a:spLocks noGrp="1"/>
          </p:cNvSpPr>
          <p:nvPr>
            <p:ph idx="1"/>
          </p:nvPr>
        </p:nvSpPr>
        <p:spPr>
          <a:xfrm>
            <a:off x="1517866" y="50165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D376EACC-902F-0A47-B468-0FB9ADA4EED8}"/>
              </a:ext>
            </a:extLst>
          </p:cNvPr>
          <p:cNvSpPr>
            <a:spLocks noGrp="1"/>
          </p:cNvSpPr>
          <p:nvPr>
            <p:ph idx="10"/>
          </p:nvPr>
        </p:nvSpPr>
        <p:spPr>
          <a:xfrm>
            <a:off x="1517866" y="139573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9" name="Content Placeholder 2">
            <a:extLst>
              <a:ext uri="{FF2B5EF4-FFF2-40B4-BE49-F238E27FC236}">
                <a16:creationId xmlns:a16="http://schemas.microsoft.com/office/drawing/2014/main" id="{6C6455A0-BF8A-4A48-AA6D-45D160E98F51}"/>
              </a:ext>
            </a:extLst>
          </p:cNvPr>
          <p:cNvSpPr>
            <a:spLocks noGrp="1"/>
          </p:cNvSpPr>
          <p:nvPr>
            <p:ph idx="11" hasCustomPrompt="1"/>
          </p:nvPr>
        </p:nvSpPr>
        <p:spPr>
          <a:xfrm>
            <a:off x="471386" y="139573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02</a:t>
            </a:r>
            <a:endParaRPr lang="en-US" dirty="0"/>
          </a:p>
        </p:txBody>
      </p:sp>
      <p:sp>
        <p:nvSpPr>
          <p:cNvPr id="10" name="Content Placeholder 2">
            <a:extLst>
              <a:ext uri="{FF2B5EF4-FFF2-40B4-BE49-F238E27FC236}">
                <a16:creationId xmlns:a16="http://schemas.microsoft.com/office/drawing/2014/main" id="{2C496763-45D3-0C4D-A015-629A76482767}"/>
              </a:ext>
            </a:extLst>
          </p:cNvPr>
          <p:cNvSpPr>
            <a:spLocks noGrp="1"/>
          </p:cNvSpPr>
          <p:nvPr>
            <p:ph idx="12" hasCustomPrompt="1"/>
          </p:nvPr>
        </p:nvSpPr>
        <p:spPr>
          <a:xfrm>
            <a:off x="471386" y="50165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01</a:t>
            </a:r>
            <a:endParaRPr lang="en-US" dirty="0"/>
          </a:p>
        </p:txBody>
      </p:sp>
      <p:sp>
        <p:nvSpPr>
          <p:cNvPr id="11" name="Content Placeholder 2">
            <a:extLst>
              <a:ext uri="{FF2B5EF4-FFF2-40B4-BE49-F238E27FC236}">
                <a16:creationId xmlns:a16="http://schemas.microsoft.com/office/drawing/2014/main" id="{9F36B205-8DC5-5E49-9AC8-349293C80A98}"/>
              </a:ext>
            </a:extLst>
          </p:cNvPr>
          <p:cNvSpPr>
            <a:spLocks noGrp="1"/>
          </p:cNvSpPr>
          <p:nvPr>
            <p:ph idx="13"/>
          </p:nvPr>
        </p:nvSpPr>
        <p:spPr>
          <a:xfrm>
            <a:off x="1517866" y="227965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05F4D762-5B13-3D4E-8383-BFDF39269444}"/>
              </a:ext>
            </a:extLst>
          </p:cNvPr>
          <p:cNvSpPr>
            <a:spLocks noGrp="1"/>
          </p:cNvSpPr>
          <p:nvPr>
            <p:ph idx="14" hasCustomPrompt="1"/>
          </p:nvPr>
        </p:nvSpPr>
        <p:spPr>
          <a:xfrm>
            <a:off x="471386" y="227965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03</a:t>
            </a:r>
            <a:endParaRPr lang="en-US" dirty="0"/>
          </a:p>
        </p:txBody>
      </p:sp>
      <p:sp>
        <p:nvSpPr>
          <p:cNvPr id="13" name="Content Placeholder 2">
            <a:extLst>
              <a:ext uri="{FF2B5EF4-FFF2-40B4-BE49-F238E27FC236}">
                <a16:creationId xmlns:a16="http://schemas.microsoft.com/office/drawing/2014/main" id="{CC70ADE7-4627-6949-800F-83618F5A7DC7}"/>
              </a:ext>
            </a:extLst>
          </p:cNvPr>
          <p:cNvSpPr>
            <a:spLocks noGrp="1"/>
          </p:cNvSpPr>
          <p:nvPr>
            <p:ph idx="15"/>
          </p:nvPr>
        </p:nvSpPr>
        <p:spPr>
          <a:xfrm>
            <a:off x="1517866" y="316357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2FDE22C9-1B0B-064C-8114-5AE2F2E203E3}"/>
              </a:ext>
            </a:extLst>
          </p:cNvPr>
          <p:cNvSpPr>
            <a:spLocks noGrp="1"/>
          </p:cNvSpPr>
          <p:nvPr>
            <p:ph idx="16" hasCustomPrompt="1"/>
          </p:nvPr>
        </p:nvSpPr>
        <p:spPr>
          <a:xfrm>
            <a:off x="471386" y="316357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04</a:t>
            </a:r>
            <a:endParaRPr lang="en-US" dirty="0"/>
          </a:p>
        </p:txBody>
      </p:sp>
      <p:sp>
        <p:nvSpPr>
          <p:cNvPr id="15" name="Content Placeholder 2">
            <a:extLst>
              <a:ext uri="{FF2B5EF4-FFF2-40B4-BE49-F238E27FC236}">
                <a16:creationId xmlns:a16="http://schemas.microsoft.com/office/drawing/2014/main" id="{30774FDA-346B-2E40-8CAA-FB16D21AB1D1}"/>
              </a:ext>
            </a:extLst>
          </p:cNvPr>
          <p:cNvSpPr>
            <a:spLocks noGrp="1"/>
          </p:cNvSpPr>
          <p:nvPr>
            <p:ph idx="17"/>
          </p:nvPr>
        </p:nvSpPr>
        <p:spPr>
          <a:xfrm>
            <a:off x="1517866" y="404749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98A5E0DD-E32C-7041-93CD-A8FE5C5B60DF}"/>
              </a:ext>
            </a:extLst>
          </p:cNvPr>
          <p:cNvSpPr>
            <a:spLocks noGrp="1"/>
          </p:cNvSpPr>
          <p:nvPr>
            <p:ph idx="18" hasCustomPrompt="1"/>
          </p:nvPr>
        </p:nvSpPr>
        <p:spPr>
          <a:xfrm>
            <a:off x="471386" y="404749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05</a:t>
            </a:r>
            <a:endParaRPr lang="en-US" dirty="0"/>
          </a:p>
        </p:txBody>
      </p:sp>
      <p:sp>
        <p:nvSpPr>
          <p:cNvPr id="17" name="Content Placeholder 2">
            <a:extLst>
              <a:ext uri="{FF2B5EF4-FFF2-40B4-BE49-F238E27FC236}">
                <a16:creationId xmlns:a16="http://schemas.microsoft.com/office/drawing/2014/main" id="{3D4AA10C-8329-CC48-B3B4-307395855A0C}"/>
              </a:ext>
            </a:extLst>
          </p:cNvPr>
          <p:cNvSpPr>
            <a:spLocks noGrp="1"/>
          </p:cNvSpPr>
          <p:nvPr>
            <p:ph idx="19"/>
          </p:nvPr>
        </p:nvSpPr>
        <p:spPr>
          <a:xfrm>
            <a:off x="1517866" y="495173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DAF1C5AB-133D-C946-9BAB-D3B53647935E}"/>
              </a:ext>
            </a:extLst>
          </p:cNvPr>
          <p:cNvSpPr>
            <a:spLocks noGrp="1"/>
          </p:cNvSpPr>
          <p:nvPr>
            <p:ph idx="20" hasCustomPrompt="1"/>
          </p:nvPr>
        </p:nvSpPr>
        <p:spPr>
          <a:xfrm>
            <a:off x="471386" y="495173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06</a:t>
            </a:r>
            <a:endParaRPr lang="en-US" dirty="0"/>
          </a:p>
        </p:txBody>
      </p:sp>
    </p:spTree>
    <p:extLst>
      <p:ext uri="{BB962C8B-B14F-4D97-AF65-F5344CB8AC3E}">
        <p14:creationId xmlns:p14="http://schemas.microsoft.com/office/powerpoint/2010/main" val="1542228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3515-E432-344E-8E1A-D857DD966BC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475333C-2AEB-9F4E-834D-968F26823237}"/>
              </a:ext>
            </a:extLst>
          </p:cNvPr>
          <p:cNvSpPr>
            <a:spLocks noGrp="1"/>
          </p:cNvSpPr>
          <p:nvPr>
            <p:ph sz="half" idx="1"/>
          </p:nvPr>
        </p:nvSpPr>
        <p:spPr>
          <a:xfrm>
            <a:off x="838200" y="1825625"/>
            <a:ext cx="4049038"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329853D5-ABBA-FA4E-A14E-7865E24DD191}"/>
              </a:ext>
            </a:extLst>
          </p:cNvPr>
          <p:cNvSpPr>
            <a:spLocks noGrp="1"/>
          </p:cNvSpPr>
          <p:nvPr>
            <p:ph sz="half" idx="2"/>
          </p:nvPr>
        </p:nvSpPr>
        <p:spPr>
          <a:xfrm>
            <a:off x="5280245" y="1825625"/>
            <a:ext cx="4049038"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39701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3966872"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3966872"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CED4736-8859-1F46-91EF-14201CAA01C9}"/>
              </a:ext>
            </a:extLst>
          </p:cNvPr>
          <p:cNvSpPr>
            <a:spLocks noGrp="1"/>
          </p:cNvSpPr>
          <p:nvPr>
            <p:ph type="body" sz="quarter" idx="3"/>
          </p:nvPr>
        </p:nvSpPr>
        <p:spPr>
          <a:xfrm>
            <a:off x="5232748" y="1690688"/>
            <a:ext cx="3986408"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DB819E50-393F-DE48-A737-D01B8A538FBC}"/>
              </a:ext>
            </a:extLst>
          </p:cNvPr>
          <p:cNvSpPr>
            <a:spLocks noGrp="1"/>
          </p:cNvSpPr>
          <p:nvPr>
            <p:ph sz="quarter" idx="4"/>
          </p:nvPr>
        </p:nvSpPr>
        <p:spPr>
          <a:xfrm>
            <a:off x="5232748" y="2680570"/>
            <a:ext cx="3986408"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02551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82127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39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6BBD98-1E2C-9048-9EB9-2C64D1B186C0}"/>
              </a:ext>
            </a:extLst>
          </p:cNvPr>
          <p:cNvSpPr>
            <a:spLocks noGrp="1"/>
          </p:cNvSpPr>
          <p:nvPr>
            <p:ph idx="1"/>
          </p:nvPr>
        </p:nvSpPr>
        <p:spPr>
          <a:xfrm>
            <a:off x="5183188" y="987425"/>
            <a:ext cx="393223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034569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DF-A196-614F-9CD2-F9002CA061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BEF8E0-DE09-9E45-B789-AF39986003F1}"/>
              </a:ext>
            </a:extLst>
          </p:cNvPr>
          <p:cNvSpPr>
            <a:spLocks noGrp="1"/>
          </p:cNvSpPr>
          <p:nvPr>
            <p:ph type="pic" idx="1"/>
          </p:nvPr>
        </p:nvSpPr>
        <p:spPr>
          <a:xfrm>
            <a:off x="5035464" y="987425"/>
            <a:ext cx="35072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9B9CAB-60EE-7C4A-BA45-8CD24B24D828}"/>
              </a:ext>
            </a:extLst>
          </p:cNvPr>
          <p:cNvSpPr>
            <a:spLocks noGrp="1"/>
          </p:cNvSpPr>
          <p:nvPr>
            <p:ph type="body" sz="half" idx="2"/>
          </p:nvPr>
        </p:nvSpPr>
        <p:spPr>
          <a:xfrm>
            <a:off x="839788" y="2229632"/>
            <a:ext cx="3932237" cy="36393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815509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3515-E432-344E-8E1A-D857DD966BC4}"/>
              </a:ext>
            </a:extLst>
          </p:cNvPr>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C19140D4-C61E-A04C-89F4-511FD5AD9CBB}"/>
              </a:ext>
            </a:extLst>
          </p:cNvPr>
          <p:cNvSpPr>
            <a:spLocks noGrp="1"/>
          </p:cNvSpPr>
          <p:nvPr>
            <p:ph sz="half" idx="1"/>
          </p:nvPr>
        </p:nvSpPr>
        <p:spPr>
          <a:xfrm>
            <a:off x="838200" y="1825625"/>
            <a:ext cx="423484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92AA2837-3617-4345-94B5-98A1B47C8888}"/>
              </a:ext>
            </a:extLst>
          </p:cNvPr>
          <p:cNvSpPr>
            <a:spLocks noGrp="1"/>
          </p:cNvSpPr>
          <p:nvPr>
            <p:ph sz="half" idx="2"/>
          </p:nvPr>
        </p:nvSpPr>
        <p:spPr>
          <a:xfrm>
            <a:off x="6172200" y="1825625"/>
            <a:ext cx="4462397"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9933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1552440-F532-AC4F-8CCE-AD8D6C47AA3D}"/>
              </a:ext>
            </a:extLst>
          </p:cNvPr>
          <p:cNvSpPr>
            <a:spLocks noGrp="1"/>
          </p:cNvSpPr>
          <p:nvPr>
            <p:ph idx="1"/>
          </p:nvPr>
        </p:nvSpPr>
        <p:spPr>
          <a:xfrm>
            <a:off x="1517866" y="50165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8" name="Content Placeholder 2">
            <a:extLst>
              <a:ext uri="{FF2B5EF4-FFF2-40B4-BE49-F238E27FC236}">
                <a16:creationId xmlns:a16="http://schemas.microsoft.com/office/drawing/2014/main" id="{D376EACC-902F-0A47-B468-0FB9ADA4EED8}"/>
              </a:ext>
            </a:extLst>
          </p:cNvPr>
          <p:cNvSpPr>
            <a:spLocks noGrp="1"/>
          </p:cNvSpPr>
          <p:nvPr>
            <p:ph idx="10"/>
          </p:nvPr>
        </p:nvSpPr>
        <p:spPr>
          <a:xfrm>
            <a:off x="1517866" y="139573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9" name="Content Placeholder 2">
            <a:extLst>
              <a:ext uri="{FF2B5EF4-FFF2-40B4-BE49-F238E27FC236}">
                <a16:creationId xmlns:a16="http://schemas.microsoft.com/office/drawing/2014/main" id="{6C6455A0-BF8A-4A48-AA6D-45D160E98F51}"/>
              </a:ext>
            </a:extLst>
          </p:cNvPr>
          <p:cNvSpPr>
            <a:spLocks noGrp="1"/>
          </p:cNvSpPr>
          <p:nvPr>
            <p:ph idx="11" hasCustomPrompt="1"/>
          </p:nvPr>
        </p:nvSpPr>
        <p:spPr>
          <a:xfrm>
            <a:off x="471386" y="139573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02</a:t>
            </a:r>
            <a:endParaRPr lang="en-US" dirty="0"/>
          </a:p>
        </p:txBody>
      </p:sp>
      <p:sp>
        <p:nvSpPr>
          <p:cNvPr id="10" name="Content Placeholder 2">
            <a:extLst>
              <a:ext uri="{FF2B5EF4-FFF2-40B4-BE49-F238E27FC236}">
                <a16:creationId xmlns:a16="http://schemas.microsoft.com/office/drawing/2014/main" id="{2C496763-45D3-0C4D-A015-629A76482767}"/>
              </a:ext>
            </a:extLst>
          </p:cNvPr>
          <p:cNvSpPr>
            <a:spLocks noGrp="1"/>
          </p:cNvSpPr>
          <p:nvPr>
            <p:ph idx="12" hasCustomPrompt="1"/>
          </p:nvPr>
        </p:nvSpPr>
        <p:spPr>
          <a:xfrm>
            <a:off x="471386" y="50165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01</a:t>
            </a:r>
            <a:endParaRPr lang="en-US" dirty="0"/>
          </a:p>
        </p:txBody>
      </p:sp>
      <p:sp>
        <p:nvSpPr>
          <p:cNvPr id="11" name="Content Placeholder 2">
            <a:extLst>
              <a:ext uri="{FF2B5EF4-FFF2-40B4-BE49-F238E27FC236}">
                <a16:creationId xmlns:a16="http://schemas.microsoft.com/office/drawing/2014/main" id="{9F36B205-8DC5-5E49-9AC8-349293C80A98}"/>
              </a:ext>
            </a:extLst>
          </p:cNvPr>
          <p:cNvSpPr>
            <a:spLocks noGrp="1"/>
          </p:cNvSpPr>
          <p:nvPr>
            <p:ph idx="13"/>
          </p:nvPr>
        </p:nvSpPr>
        <p:spPr>
          <a:xfrm>
            <a:off x="1517866" y="227965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Content Placeholder 2">
            <a:extLst>
              <a:ext uri="{FF2B5EF4-FFF2-40B4-BE49-F238E27FC236}">
                <a16:creationId xmlns:a16="http://schemas.microsoft.com/office/drawing/2014/main" id="{05F4D762-5B13-3D4E-8383-BFDF39269444}"/>
              </a:ext>
            </a:extLst>
          </p:cNvPr>
          <p:cNvSpPr>
            <a:spLocks noGrp="1"/>
          </p:cNvSpPr>
          <p:nvPr>
            <p:ph idx="14" hasCustomPrompt="1"/>
          </p:nvPr>
        </p:nvSpPr>
        <p:spPr>
          <a:xfrm>
            <a:off x="471386" y="227965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03</a:t>
            </a:r>
            <a:endParaRPr lang="en-US" dirty="0"/>
          </a:p>
        </p:txBody>
      </p:sp>
      <p:sp>
        <p:nvSpPr>
          <p:cNvPr id="13" name="Content Placeholder 2">
            <a:extLst>
              <a:ext uri="{FF2B5EF4-FFF2-40B4-BE49-F238E27FC236}">
                <a16:creationId xmlns:a16="http://schemas.microsoft.com/office/drawing/2014/main" id="{CC70ADE7-4627-6949-800F-83618F5A7DC7}"/>
              </a:ext>
            </a:extLst>
          </p:cNvPr>
          <p:cNvSpPr>
            <a:spLocks noGrp="1"/>
          </p:cNvSpPr>
          <p:nvPr>
            <p:ph idx="15"/>
          </p:nvPr>
        </p:nvSpPr>
        <p:spPr>
          <a:xfrm>
            <a:off x="1517866" y="316357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4" name="Content Placeholder 2">
            <a:extLst>
              <a:ext uri="{FF2B5EF4-FFF2-40B4-BE49-F238E27FC236}">
                <a16:creationId xmlns:a16="http://schemas.microsoft.com/office/drawing/2014/main" id="{2FDE22C9-1B0B-064C-8114-5AE2F2E203E3}"/>
              </a:ext>
            </a:extLst>
          </p:cNvPr>
          <p:cNvSpPr>
            <a:spLocks noGrp="1"/>
          </p:cNvSpPr>
          <p:nvPr>
            <p:ph idx="16" hasCustomPrompt="1"/>
          </p:nvPr>
        </p:nvSpPr>
        <p:spPr>
          <a:xfrm>
            <a:off x="471386" y="316357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04</a:t>
            </a:r>
            <a:endParaRPr lang="en-US" dirty="0"/>
          </a:p>
        </p:txBody>
      </p:sp>
      <p:sp>
        <p:nvSpPr>
          <p:cNvPr id="15" name="Content Placeholder 2">
            <a:extLst>
              <a:ext uri="{FF2B5EF4-FFF2-40B4-BE49-F238E27FC236}">
                <a16:creationId xmlns:a16="http://schemas.microsoft.com/office/drawing/2014/main" id="{30774FDA-346B-2E40-8CAA-FB16D21AB1D1}"/>
              </a:ext>
            </a:extLst>
          </p:cNvPr>
          <p:cNvSpPr>
            <a:spLocks noGrp="1"/>
          </p:cNvSpPr>
          <p:nvPr>
            <p:ph idx="17"/>
          </p:nvPr>
        </p:nvSpPr>
        <p:spPr>
          <a:xfrm>
            <a:off x="1517866" y="404749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6" name="Content Placeholder 2">
            <a:extLst>
              <a:ext uri="{FF2B5EF4-FFF2-40B4-BE49-F238E27FC236}">
                <a16:creationId xmlns:a16="http://schemas.microsoft.com/office/drawing/2014/main" id="{98A5E0DD-E32C-7041-93CD-A8FE5C5B60DF}"/>
              </a:ext>
            </a:extLst>
          </p:cNvPr>
          <p:cNvSpPr>
            <a:spLocks noGrp="1"/>
          </p:cNvSpPr>
          <p:nvPr>
            <p:ph idx="18" hasCustomPrompt="1"/>
          </p:nvPr>
        </p:nvSpPr>
        <p:spPr>
          <a:xfrm>
            <a:off x="471386" y="404749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05</a:t>
            </a:r>
            <a:endParaRPr lang="en-US" dirty="0"/>
          </a:p>
        </p:txBody>
      </p:sp>
      <p:sp>
        <p:nvSpPr>
          <p:cNvPr id="17" name="Content Placeholder 2">
            <a:extLst>
              <a:ext uri="{FF2B5EF4-FFF2-40B4-BE49-F238E27FC236}">
                <a16:creationId xmlns:a16="http://schemas.microsoft.com/office/drawing/2014/main" id="{3D4AA10C-8329-CC48-B3B4-307395855A0C}"/>
              </a:ext>
            </a:extLst>
          </p:cNvPr>
          <p:cNvSpPr>
            <a:spLocks noGrp="1"/>
          </p:cNvSpPr>
          <p:nvPr>
            <p:ph idx="19"/>
          </p:nvPr>
        </p:nvSpPr>
        <p:spPr>
          <a:xfrm>
            <a:off x="1517866" y="4951737"/>
            <a:ext cx="2966452" cy="813866"/>
          </a:xfrm>
        </p:spPr>
        <p:txBody>
          <a:bodyPr anchor="ct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8" name="Content Placeholder 2">
            <a:extLst>
              <a:ext uri="{FF2B5EF4-FFF2-40B4-BE49-F238E27FC236}">
                <a16:creationId xmlns:a16="http://schemas.microsoft.com/office/drawing/2014/main" id="{DAF1C5AB-133D-C946-9BAB-D3B53647935E}"/>
              </a:ext>
            </a:extLst>
          </p:cNvPr>
          <p:cNvSpPr>
            <a:spLocks noGrp="1"/>
          </p:cNvSpPr>
          <p:nvPr>
            <p:ph idx="20" hasCustomPrompt="1"/>
          </p:nvPr>
        </p:nvSpPr>
        <p:spPr>
          <a:xfrm>
            <a:off x="471386" y="4951737"/>
            <a:ext cx="1046480" cy="813866"/>
          </a:xfrm>
        </p:spPr>
        <p:txBody>
          <a:bodyPr anchor="ctr">
            <a:normAutofit/>
          </a:bodyPr>
          <a:lstStyle>
            <a:lvl1pPr marL="0" indent="0">
              <a:buNone/>
              <a:defRPr sz="4400" b="1" i="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GB" dirty="0"/>
              <a:t>06</a:t>
            </a:r>
            <a:endParaRPr lang="en-US" dirty="0"/>
          </a:p>
        </p:txBody>
      </p:sp>
    </p:spTree>
    <p:extLst>
      <p:ext uri="{BB962C8B-B14F-4D97-AF65-F5344CB8AC3E}">
        <p14:creationId xmlns:p14="http://schemas.microsoft.com/office/powerpoint/2010/main" val="3058496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4283357"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396687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3966872"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CED4736-8859-1F46-91EF-14201CAA01C9}"/>
              </a:ext>
            </a:extLst>
          </p:cNvPr>
          <p:cNvSpPr>
            <a:spLocks noGrp="1"/>
          </p:cNvSpPr>
          <p:nvPr>
            <p:ph type="body" sz="quarter" idx="3"/>
          </p:nvPr>
        </p:nvSpPr>
        <p:spPr>
          <a:xfrm>
            <a:off x="5909154" y="1690688"/>
            <a:ext cx="3986408"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DB819E50-393F-DE48-A737-D01B8A538FBC}"/>
              </a:ext>
            </a:extLst>
          </p:cNvPr>
          <p:cNvSpPr>
            <a:spLocks noGrp="1"/>
          </p:cNvSpPr>
          <p:nvPr>
            <p:ph sz="quarter" idx="4"/>
          </p:nvPr>
        </p:nvSpPr>
        <p:spPr>
          <a:xfrm>
            <a:off x="5909154" y="2680570"/>
            <a:ext cx="4963438" cy="3518618"/>
          </a:xfrm>
        </p:spPr>
        <p:txBody>
          <a:bodyPr/>
          <a:lstStyle>
            <a:lvl1pPr>
              <a:defRPr>
                <a:solidFill>
                  <a:schemeClr val="tx1"/>
                </a:solidFill>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02114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a:xfrm>
            <a:off x="838200" y="365125"/>
            <a:ext cx="4272419" cy="1325563"/>
          </a:xfrm>
        </p:spPr>
        <p:txBody>
          <a:bodyPr/>
          <a:lstStyle/>
          <a:p>
            <a:r>
              <a:rPr lang="en-GB" dirty="0"/>
              <a:t>Click to edit Master title style</a:t>
            </a:r>
            <a:endParaRPr lang="en-US" dirty="0"/>
          </a:p>
        </p:txBody>
      </p:sp>
    </p:spTree>
    <p:extLst>
      <p:ext uri="{BB962C8B-B14F-4D97-AF65-F5344CB8AC3E}">
        <p14:creationId xmlns:p14="http://schemas.microsoft.com/office/powerpoint/2010/main" val="3105342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234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6BBD98-1E2C-9048-9EB9-2C64D1B186C0}"/>
              </a:ext>
            </a:extLst>
          </p:cNvPr>
          <p:cNvSpPr>
            <a:spLocks noGrp="1"/>
          </p:cNvSpPr>
          <p:nvPr>
            <p:ph idx="1"/>
          </p:nvPr>
        </p:nvSpPr>
        <p:spPr>
          <a:xfrm>
            <a:off x="5997379" y="987425"/>
            <a:ext cx="5200889"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719286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DF-A196-614F-9CD2-F9002CA061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BEF8E0-DE09-9E45-B789-AF39986003F1}"/>
              </a:ext>
            </a:extLst>
          </p:cNvPr>
          <p:cNvSpPr>
            <a:spLocks noGrp="1"/>
          </p:cNvSpPr>
          <p:nvPr>
            <p:ph type="pic" idx="1"/>
          </p:nvPr>
        </p:nvSpPr>
        <p:spPr>
          <a:xfrm>
            <a:off x="6096000" y="987425"/>
            <a:ext cx="52484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9B9CAB-60EE-7C4A-BA45-8CD24B24D828}"/>
              </a:ext>
            </a:extLst>
          </p:cNvPr>
          <p:cNvSpPr>
            <a:spLocks noGrp="1"/>
          </p:cNvSpPr>
          <p:nvPr>
            <p:ph type="body" sz="half" idx="2"/>
          </p:nvPr>
        </p:nvSpPr>
        <p:spPr>
          <a:xfrm>
            <a:off x="839788" y="2229632"/>
            <a:ext cx="3932237" cy="36393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739796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a:xfrm>
            <a:off x="838200" y="1825625"/>
            <a:ext cx="68277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4204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6776036"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6776036"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54753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108661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298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96318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DF-A196-614F-9CD2-F9002CA061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39B9CAB-60EE-7C4A-BA45-8CD24B24D828}"/>
              </a:ext>
            </a:extLst>
          </p:cNvPr>
          <p:cNvSpPr>
            <a:spLocks noGrp="1"/>
          </p:cNvSpPr>
          <p:nvPr>
            <p:ph type="body" sz="half" idx="2"/>
          </p:nvPr>
        </p:nvSpPr>
        <p:spPr>
          <a:xfrm>
            <a:off x="839788" y="2229632"/>
            <a:ext cx="3932237" cy="36393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280198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DF-A196-614F-9CD2-F9002CA061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BEF8E0-DE09-9E45-B789-AF39986003F1}"/>
              </a:ext>
            </a:extLst>
          </p:cNvPr>
          <p:cNvSpPr>
            <a:spLocks noGrp="1"/>
          </p:cNvSpPr>
          <p:nvPr>
            <p:ph type="pic" idx="1"/>
          </p:nvPr>
        </p:nvSpPr>
        <p:spPr>
          <a:xfrm>
            <a:off x="5987442" y="1663828"/>
            <a:ext cx="6204558" cy="5219535"/>
          </a:xfrm>
          <a:custGeom>
            <a:avLst/>
            <a:gdLst>
              <a:gd name="connsiteX0" fmla="*/ 4835033 w 4835046"/>
              <a:gd name="connsiteY0" fmla="*/ 2564769 h 5112750"/>
              <a:gd name="connsiteX1" fmla="*/ 2411605 w 4835046"/>
              <a:gd name="connsiteY1" fmla="*/ 5112742 h 5112750"/>
              <a:gd name="connsiteX2" fmla="*/ 1 w 4835046"/>
              <a:gd name="connsiteY2" fmla="*/ 2553577 h 5112750"/>
              <a:gd name="connsiteX3" fmla="*/ 2417523 w 4835046"/>
              <a:gd name="connsiteY3" fmla="*/ 0 h 5112750"/>
              <a:gd name="connsiteX4" fmla="*/ 2417523 w 4835046"/>
              <a:gd name="connsiteY4" fmla="*/ 2556375 h 5112750"/>
              <a:gd name="connsiteX5" fmla="*/ 4835033 w 4835046"/>
              <a:gd name="connsiteY5" fmla="*/ 2564769 h 5112750"/>
              <a:gd name="connsiteX0" fmla="*/ 4835035 w 4835035"/>
              <a:gd name="connsiteY0" fmla="*/ 2564769 h 3691503"/>
              <a:gd name="connsiteX1" fmla="*/ 1860462 w 4835035"/>
              <a:gd name="connsiteY1" fmla="*/ 3659723 h 3691503"/>
              <a:gd name="connsiteX2" fmla="*/ 3 w 4835035"/>
              <a:gd name="connsiteY2" fmla="*/ 2553577 h 3691503"/>
              <a:gd name="connsiteX3" fmla="*/ 2417525 w 4835035"/>
              <a:gd name="connsiteY3" fmla="*/ 0 h 3691503"/>
              <a:gd name="connsiteX4" fmla="*/ 2417525 w 4835035"/>
              <a:gd name="connsiteY4" fmla="*/ 2556375 h 3691503"/>
              <a:gd name="connsiteX5" fmla="*/ 4835035 w 4835035"/>
              <a:gd name="connsiteY5" fmla="*/ 2564769 h 3691503"/>
              <a:gd name="connsiteX0" fmla="*/ 2404984 w 2417524"/>
              <a:gd name="connsiteY0" fmla="*/ 2577295 h 3694651"/>
              <a:gd name="connsiteX1" fmla="*/ 1860461 w 2417524"/>
              <a:gd name="connsiteY1" fmla="*/ 3659723 h 3694651"/>
              <a:gd name="connsiteX2" fmla="*/ 2 w 2417524"/>
              <a:gd name="connsiteY2" fmla="*/ 2553577 h 3694651"/>
              <a:gd name="connsiteX3" fmla="*/ 2417524 w 2417524"/>
              <a:gd name="connsiteY3" fmla="*/ 0 h 3694651"/>
              <a:gd name="connsiteX4" fmla="*/ 2417524 w 2417524"/>
              <a:gd name="connsiteY4" fmla="*/ 2556375 h 3694651"/>
              <a:gd name="connsiteX5" fmla="*/ 2404984 w 2417524"/>
              <a:gd name="connsiteY5" fmla="*/ 2577295 h 3694651"/>
              <a:gd name="connsiteX0" fmla="*/ 2404984 w 2417524"/>
              <a:gd name="connsiteY0" fmla="*/ 2577295 h 3181510"/>
              <a:gd name="connsiteX1" fmla="*/ 1209108 w 2417524"/>
              <a:gd name="connsiteY1" fmla="*/ 2482277 h 3181510"/>
              <a:gd name="connsiteX2" fmla="*/ 2 w 2417524"/>
              <a:gd name="connsiteY2" fmla="*/ 2553577 h 3181510"/>
              <a:gd name="connsiteX3" fmla="*/ 2417524 w 2417524"/>
              <a:gd name="connsiteY3" fmla="*/ 0 h 3181510"/>
              <a:gd name="connsiteX4" fmla="*/ 2417524 w 2417524"/>
              <a:gd name="connsiteY4" fmla="*/ 2556375 h 3181510"/>
              <a:gd name="connsiteX5" fmla="*/ 2404984 w 2417524"/>
              <a:gd name="connsiteY5" fmla="*/ 2577295 h 3181510"/>
              <a:gd name="connsiteX0" fmla="*/ 2404984 w 2417524"/>
              <a:gd name="connsiteY0" fmla="*/ 2577295 h 3193896"/>
              <a:gd name="connsiteX1" fmla="*/ 1209108 w 2417524"/>
              <a:gd name="connsiteY1" fmla="*/ 2482277 h 3193896"/>
              <a:gd name="connsiteX2" fmla="*/ 2 w 2417524"/>
              <a:gd name="connsiteY2" fmla="*/ 2553577 h 3193896"/>
              <a:gd name="connsiteX3" fmla="*/ 2417524 w 2417524"/>
              <a:gd name="connsiteY3" fmla="*/ 0 h 3193896"/>
              <a:gd name="connsiteX4" fmla="*/ 2417524 w 2417524"/>
              <a:gd name="connsiteY4" fmla="*/ 2556375 h 3193896"/>
              <a:gd name="connsiteX5" fmla="*/ 2404984 w 2417524"/>
              <a:gd name="connsiteY5" fmla="*/ 2577295 h 3193896"/>
              <a:gd name="connsiteX0" fmla="*/ 2404984 w 2417524"/>
              <a:gd name="connsiteY0" fmla="*/ 2577295 h 3175483"/>
              <a:gd name="connsiteX1" fmla="*/ 1209108 w 2417524"/>
              <a:gd name="connsiteY1" fmla="*/ 2482277 h 3175483"/>
              <a:gd name="connsiteX2" fmla="*/ 2 w 2417524"/>
              <a:gd name="connsiteY2" fmla="*/ 2553577 h 3175483"/>
              <a:gd name="connsiteX3" fmla="*/ 2417524 w 2417524"/>
              <a:gd name="connsiteY3" fmla="*/ 0 h 3175483"/>
              <a:gd name="connsiteX4" fmla="*/ 2417524 w 2417524"/>
              <a:gd name="connsiteY4" fmla="*/ 2556375 h 3175483"/>
              <a:gd name="connsiteX5" fmla="*/ 2404984 w 2417524"/>
              <a:gd name="connsiteY5" fmla="*/ 2577295 h 3175483"/>
              <a:gd name="connsiteX0" fmla="*/ 2404982 w 2417522"/>
              <a:gd name="connsiteY0" fmla="*/ 2577295 h 3175483"/>
              <a:gd name="connsiteX1" fmla="*/ 1209106 w 2417522"/>
              <a:gd name="connsiteY1" fmla="*/ 2482277 h 3175483"/>
              <a:gd name="connsiteX2" fmla="*/ 0 w 2417522"/>
              <a:gd name="connsiteY2" fmla="*/ 2553577 h 3175483"/>
              <a:gd name="connsiteX3" fmla="*/ 2417522 w 2417522"/>
              <a:gd name="connsiteY3" fmla="*/ 0 h 3175483"/>
              <a:gd name="connsiteX4" fmla="*/ 2417522 w 2417522"/>
              <a:gd name="connsiteY4" fmla="*/ 2556375 h 3175483"/>
              <a:gd name="connsiteX5" fmla="*/ 2404982 w 2417522"/>
              <a:gd name="connsiteY5" fmla="*/ 2577295 h 3175483"/>
              <a:gd name="connsiteX0" fmla="*/ 2404982 w 2417522"/>
              <a:gd name="connsiteY0" fmla="*/ 2577295 h 2577295"/>
              <a:gd name="connsiteX1" fmla="*/ 1209106 w 2417522"/>
              <a:gd name="connsiteY1" fmla="*/ 2482277 h 2577295"/>
              <a:gd name="connsiteX2" fmla="*/ 0 w 2417522"/>
              <a:gd name="connsiteY2" fmla="*/ 2553577 h 2577295"/>
              <a:gd name="connsiteX3" fmla="*/ 2417522 w 2417522"/>
              <a:gd name="connsiteY3" fmla="*/ 0 h 2577295"/>
              <a:gd name="connsiteX4" fmla="*/ 2417522 w 2417522"/>
              <a:gd name="connsiteY4" fmla="*/ 2556375 h 2577295"/>
              <a:gd name="connsiteX5" fmla="*/ 2404982 w 2417522"/>
              <a:gd name="connsiteY5" fmla="*/ 2577295 h 2577295"/>
              <a:gd name="connsiteX0" fmla="*/ 2665776 w 2678316"/>
              <a:gd name="connsiteY0" fmla="*/ 2577295 h 2577295"/>
              <a:gd name="connsiteX1" fmla="*/ 1469900 w 2678316"/>
              <a:gd name="connsiteY1" fmla="*/ 2482277 h 2577295"/>
              <a:gd name="connsiteX2" fmla="*/ 0 w 2678316"/>
              <a:gd name="connsiteY2" fmla="*/ 2056826 h 2577295"/>
              <a:gd name="connsiteX3" fmla="*/ 2678316 w 2678316"/>
              <a:gd name="connsiteY3" fmla="*/ 0 h 2577295"/>
              <a:gd name="connsiteX4" fmla="*/ 2678316 w 2678316"/>
              <a:gd name="connsiteY4" fmla="*/ 2556375 h 2577295"/>
              <a:gd name="connsiteX5" fmla="*/ 2665776 w 2678316"/>
              <a:gd name="connsiteY5" fmla="*/ 2577295 h 2577295"/>
              <a:gd name="connsiteX0" fmla="*/ 3063177 w 3075717"/>
              <a:gd name="connsiteY0" fmla="*/ 2577295 h 2584624"/>
              <a:gd name="connsiteX1" fmla="*/ 1867301 w 3075717"/>
              <a:gd name="connsiteY1" fmla="*/ 2482277 h 2584624"/>
              <a:gd name="connsiteX2" fmla="*/ 0 w 3075717"/>
              <a:gd name="connsiteY2" fmla="*/ 2584624 h 2584624"/>
              <a:gd name="connsiteX3" fmla="*/ 3075717 w 3075717"/>
              <a:gd name="connsiteY3" fmla="*/ 0 h 2584624"/>
              <a:gd name="connsiteX4" fmla="*/ 3075717 w 3075717"/>
              <a:gd name="connsiteY4" fmla="*/ 2556375 h 2584624"/>
              <a:gd name="connsiteX5" fmla="*/ 3063177 w 3075717"/>
              <a:gd name="connsiteY5" fmla="*/ 2577295 h 2584624"/>
              <a:gd name="connsiteX0" fmla="*/ 3063177 w 3075717"/>
              <a:gd name="connsiteY0" fmla="*/ 2577295 h 2584624"/>
              <a:gd name="connsiteX1" fmla="*/ 1923186 w 3075717"/>
              <a:gd name="connsiteY1" fmla="*/ 2581627 h 2584624"/>
              <a:gd name="connsiteX2" fmla="*/ 0 w 3075717"/>
              <a:gd name="connsiteY2" fmla="*/ 2584624 h 2584624"/>
              <a:gd name="connsiteX3" fmla="*/ 3075717 w 3075717"/>
              <a:gd name="connsiteY3" fmla="*/ 0 h 2584624"/>
              <a:gd name="connsiteX4" fmla="*/ 3075717 w 3075717"/>
              <a:gd name="connsiteY4" fmla="*/ 2556375 h 2584624"/>
              <a:gd name="connsiteX5" fmla="*/ 3063177 w 3075717"/>
              <a:gd name="connsiteY5" fmla="*/ 2577295 h 2584624"/>
              <a:gd name="connsiteX0" fmla="*/ 3063177 w 3075717"/>
              <a:gd name="connsiteY0" fmla="*/ 2577295 h 2779765"/>
              <a:gd name="connsiteX1" fmla="*/ 1923186 w 3075717"/>
              <a:gd name="connsiteY1" fmla="*/ 2581627 h 2779765"/>
              <a:gd name="connsiteX2" fmla="*/ 0 w 3075717"/>
              <a:gd name="connsiteY2" fmla="*/ 2584624 h 2779765"/>
              <a:gd name="connsiteX3" fmla="*/ 3075717 w 3075717"/>
              <a:gd name="connsiteY3" fmla="*/ 0 h 2779765"/>
              <a:gd name="connsiteX4" fmla="*/ 3075717 w 3075717"/>
              <a:gd name="connsiteY4" fmla="*/ 2556375 h 2779765"/>
              <a:gd name="connsiteX5" fmla="*/ 3063177 w 3075717"/>
              <a:gd name="connsiteY5" fmla="*/ 2577295 h 2779765"/>
              <a:gd name="connsiteX0" fmla="*/ 3063177 w 3075717"/>
              <a:gd name="connsiteY0" fmla="*/ 2577295 h 2584624"/>
              <a:gd name="connsiteX1" fmla="*/ 1923186 w 3075717"/>
              <a:gd name="connsiteY1" fmla="*/ 2581627 h 2584624"/>
              <a:gd name="connsiteX2" fmla="*/ 0 w 3075717"/>
              <a:gd name="connsiteY2" fmla="*/ 2584624 h 2584624"/>
              <a:gd name="connsiteX3" fmla="*/ 3075717 w 3075717"/>
              <a:gd name="connsiteY3" fmla="*/ 0 h 2584624"/>
              <a:gd name="connsiteX4" fmla="*/ 3075717 w 3075717"/>
              <a:gd name="connsiteY4" fmla="*/ 2556375 h 2584624"/>
              <a:gd name="connsiteX5" fmla="*/ 3063177 w 3075717"/>
              <a:gd name="connsiteY5" fmla="*/ 2577295 h 2584624"/>
              <a:gd name="connsiteX0" fmla="*/ 3063250 w 3075790"/>
              <a:gd name="connsiteY0" fmla="*/ 2577295 h 2587027"/>
              <a:gd name="connsiteX1" fmla="*/ 1923259 w 3075790"/>
              <a:gd name="connsiteY1" fmla="*/ 2581627 h 2587027"/>
              <a:gd name="connsiteX2" fmla="*/ 73 w 3075790"/>
              <a:gd name="connsiteY2" fmla="*/ 2584624 h 2587027"/>
              <a:gd name="connsiteX3" fmla="*/ 3075790 w 3075790"/>
              <a:gd name="connsiteY3" fmla="*/ 0 h 2587027"/>
              <a:gd name="connsiteX4" fmla="*/ 3075790 w 3075790"/>
              <a:gd name="connsiteY4" fmla="*/ 2556375 h 2587027"/>
              <a:gd name="connsiteX5" fmla="*/ 3063250 w 3075790"/>
              <a:gd name="connsiteY5" fmla="*/ 2577295 h 2587027"/>
              <a:gd name="connsiteX0" fmla="*/ 2529169 w 3075717"/>
              <a:gd name="connsiteY0" fmla="*/ 2571086 h 2584624"/>
              <a:gd name="connsiteX1" fmla="*/ 1923186 w 3075717"/>
              <a:gd name="connsiteY1" fmla="*/ 2581627 h 2584624"/>
              <a:gd name="connsiteX2" fmla="*/ 0 w 3075717"/>
              <a:gd name="connsiteY2" fmla="*/ 2584624 h 2584624"/>
              <a:gd name="connsiteX3" fmla="*/ 3075717 w 3075717"/>
              <a:gd name="connsiteY3" fmla="*/ 0 h 2584624"/>
              <a:gd name="connsiteX4" fmla="*/ 3075717 w 3075717"/>
              <a:gd name="connsiteY4" fmla="*/ 2556375 h 2584624"/>
              <a:gd name="connsiteX5" fmla="*/ 2529169 w 3075717"/>
              <a:gd name="connsiteY5" fmla="*/ 2571086 h 2584624"/>
              <a:gd name="connsiteX0" fmla="*/ 2529169 w 3075717"/>
              <a:gd name="connsiteY0" fmla="*/ 2571086 h 2587422"/>
              <a:gd name="connsiteX1" fmla="*/ 1923186 w 3075717"/>
              <a:gd name="connsiteY1" fmla="*/ 2581627 h 2587422"/>
              <a:gd name="connsiteX2" fmla="*/ 0 w 3075717"/>
              <a:gd name="connsiteY2" fmla="*/ 2584624 h 2587422"/>
              <a:gd name="connsiteX3" fmla="*/ 3075717 w 3075717"/>
              <a:gd name="connsiteY3" fmla="*/ 0 h 2587422"/>
              <a:gd name="connsiteX4" fmla="*/ 3075717 w 3075717"/>
              <a:gd name="connsiteY4" fmla="*/ 2587422 h 2587422"/>
              <a:gd name="connsiteX5" fmla="*/ 2529169 w 3075717"/>
              <a:gd name="connsiteY5" fmla="*/ 2571086 h 2587422"/>
              <a:gd name="connsiteX0" fmla="*/ 2529169 w 3075717"/>
              <a:gd name="connsiteY0" fmla="*/ 2571086 h 2587422"/>
              <a:gd name="connsiteX1" fmla="*/ 1923186 w 3075717"/>
              <a:gd name="connsiteY1" fmla="*/ 2581627 h 2587422"/>
              <a:gd name="connsiteX2" fmla="*/ 0 w 3075717"/>
              <a:gd name="connsiteY2" fmla="*/ 2584624 h 2587422"/>
              <a:gd name="connsiteX3" fmla="*/ 3075717 w 3075717"/>
              <a:gd name="connsiteY3" fmla="*/ 0 h 2587422"/>
              <a:gd name="connsiteX4" fmla="*/ 3075717 w 3075717"/>
              <a:gd name="connsiteY4" fmla="*/ 2587422 h 2587422"/>
              <a:gd name="connsiteX5" fmla="*/ 2529169 w 3075717"/>
              <a:gd name="connsiteY5" fmla="*/ 2571086 h 2587422"/>
              <a:gd name="connsiteX0" fmla="*/ 2529169 w 3075717"/>
              <a:gd name="connsiteY0" fmla="*/ 2571086 h 2587422"/>
              <a:gd name="connsiteX1" fmla="*/ 1923186 w 3075717"/>
              <a:gd name="connsiteY1" fmla="*/ 2581627 h 2587422"/>
              <a:gd name="connsiteX2" fmla="*/ 0 w 3075717"/>
              <a:gd name="connsiteY2" fmla="*/ 2584624 h 2587422"/>
              <a:gd name="connsiteX3" fmla="*/ 3075717 w 3075717"/>
              <a:gd name="connsiteY3" fmla="*/ 0 h 2587422"/>
              <a:gd name="connsiteX4" fmla="*/ 3075717 w 3075717"/>
              <a:gd name="connsiteY4" fmla="*/ 2587422 h 2587422"/>
              <a:gd name="connsiteX5" fmla="*/ 2529169 w 3075717"/>
              <a:gd name="connsiteY5" fmla="*/ 2571086 h 2587422"/>
              <a:gd name="connsiteX0" fmla="*/ 2532034 w 3078582"/>
              <a:gd name="connsiteY0" fmla="*/ 2571086 h 2771526"/>
              <a:gd name="connsiteX1" fmla="*/ 2865 w 3078582"/>
              <a:gd name="connsiteY1" fmla="*/ 2584624 h 2771526"/>
              <a:gd name="connsiteX2" fmla="*/ 3078582 w 3078582"/>
              <a:gd name="connsiteY2" fmla="*/ 0 h 2771526"/>
              <a:gd name="connsiteX3" fmla="*/ 3078582 w 3078582"/>
              <a:gd name="connsiteY3" fmla="*/ 2587422 h 2771526"/>
              <a:gd name="connsiteX4" fmla="*/ 2532034 w 3078582"/>
              <a:gd name="connsiteY4" fmla="*/ 2571086 h 2771526"/>
              <a:gd name="connsiteX0" fmla="*/ 3075717 w 3075717"/>
              <a:gd name="connsiteY0" fmla="*/ 2587422 h 2909278"/>
              <a:gd name="connsiteX1" fmla="*/ 0 w 3075717"/>
              <a:gd name="connsiteY1" fmla="*/ 2584624 h 2909278"/>
              <a:gd name="connsiteX2" fmla="*/ 3075717 w 3075717"/>
              <a:gd name="connsiteY2" fmla="*/ 0 h 2909278"/>
              <a:gd name="connsiteX3" fmla="*/ 3075717 w 3075717"/>
              <a:gd name="connsiteY3" fmla="*/ 2587422 h 2909278"/>
              <a:gd name="connsiteX0" fmla="*/ 3075717 w 3075717"/>
              <a:gd name="connsiteY0" fmla="*/ 2587422 h 2777052"/>
              <a:gd name="connsiteX1" fmla="*/ 0 w 3075717"/>
              <a:gd name="connsiteY1" fmla="*/ 2584624 h 2777052"/>
              <a:gd name="connsiteX2" fmla="*/ 3075717 w 3075717"/>
              <a:gd name="connsiteY2" fmla="*/ 0 h 2777052"/>
              <a:gd name="connsiteX3" fmla="*/ 3075717 w 3075717"/>
              <a:gd name="connsiteY3" fmla="*/ 2587422 h 277705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Lst>
            <a:ahLst/>
            <a:cxnLst>
              <a:cxn ang="0">
                <a:pos x="connsiteX0" y="connsiteY0"/>
              </a:cxn>
              <a:cxn ang="0">
                <a:pos x="connsiteX1" y="connsiteY1"/>
              </a:cxn>
              <a:cxn ang="0">
                <a:pos x="connsiteX2" y="connsiteY2"/>
              </a:cxn>
              <a:cxn ang="0">
                <a:pos x="connsiteX3" y="connsiteY3"/>
              </a:cxn>
            </a:cxnLst>
            <a:rect l="l" t="t" r="r" b="b"/>
            <a:pathLst>
              <a:path w="3075717" h="2587422">
                <a:moveTo>
                  <a:pt x="3075717" y="2587422"/>
                </a:moveTo>
                <a:cubicBezTo>
                  <a:pt x="3074323" y="2578540"/>
                  <a:pt x="3408" y="2579617"/>
                  <a:pt x="0" y="2584624"/>
                </a:cubicBezTo>
                <a:cubicBezTo>
                  <a:pt x="812602" y="918259"/>
                  <a:pt x="2361874" y="81796"/>
                  <a:pt x="3075717" y="0"/>
                </a:cubicBezTo>
                <a:lnTo>
                  <a:pt x="3075717" y="2587422"/>
                </a:lnTo>
                <a:close/>
              </a:path>
            </a:pathLst>
          </a:custGeom>
          <a:solidFill>
            <a:schemeClr val="bg2">
              <a:lumMod val="90000"/>
            </a:schemeClr>
          </a:solidFill>
        </p:spPr>
        <p:txBody>
          <a:bodyPr anchor="ctr">
            <a:normAutofit/>
          </a:bodyPr>
          <a:lstStyle>
            <a:lvl1pPr marL="0" indent="0" algn="r">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39B9CAB-60EE-7C4A-BA45-8CD24B24D828}"/>
              </a:ext>
            </a:extLst>
          </p:cNvPr>
          <p:cNvSpPr>
            <a:spLocks noGrp="1"/>
          </p:cNvSpPr>
          <p:nvPr>
            <p:ph type="body" sz="half" idx="2"/>
          </p:nvPr>
        </p:nvSpPr>
        <p:spPr>
          <a:xfrm>
            <a:off x="839788" y="2229632"/>
            <a:ext cx="3932237" cy="36393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323222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a:xfrm>
            <a:off x="838200" y="1825625"/>
            <a:ext cx="68277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3128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6116597"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6776036"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6776036"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06905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26800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21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814836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DF-A196-614F-9CD2-F9002CA061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BEF8E0-DE09-9E45-B789-AF39986003F1}"/>
              </a:ext>
            </a:extLst>
          </p:cNvPr>
          <p:cNvSpPr>
            <a:spLocks noGrp="1"/>
          </p:cNvSpPr>
          <p:nvPr>
            <p:ph type="pic" idx="1"/>
          </p:nvPr>
        </p:nvSpPr>
        <p:spPr>
          <a:xfrm>
            <a:off x="5987442" y="1663828"/>
            <a:ext cx="6204558" cy="5219535"/>
          </a:xfrm>
          <a:custGeom>
            <a:avLst/>
            <a:gdLst>
              <a:gd name="connsiteX0" fmla="*/ 4835033 w 4835046"/>
              <a:gd name="connsiteY0" fmla="*/ 2564769 h 5112750"/>
              <a:gd name="connsiteX1" fmla="*/ 2411605 w 4835046"/>
              <a:gd name="connsiteY1" fmla="*/ 5112742 h 5112750"/>
              <a:gd name="connsiteX2" fmla="*/ 1 w 4835046"/>
              <a:gd name="connsiteY2" fmla="*/ 2553577 h 5112750"/>
              <a:gd name="connsiteX3" fmla="*/ 2417523 w 4835046"/>
              <a:gd name="connsiteY3" fmla="*/ 0 h 5112750"/>
              <a:gd name="connsiteX4" fmla="*/ 2417523 w 4835046"/>
              <a:gd name="connsiteY4" fmla="*/ 2556375 h 5112750"/>
              <a:gd name="connsiteX5" fmla="*/ 4835033 w 4835046"/>
              <a:gd name="connsiteY5" fmla="*/ 2564769 h 5112750"/>
              <a:gd name="connsiteX0" fmla="*/ 4835035 w 4835035"/>
              <a:gd name="connsiteY0" fmla="*/ 2564769 h 3691503"/>
              <a:gd name="connsiteX1" fmla="*/ 1860462 w 4835035"/>
              <a:gd name="connsiteY1" fmla="*/ 3659723 h 3691503"/>
              <a:gd name="connsiteX2" fmla="*/ 3 w 4835035"/>
              <a:gd name="connsiteY2" fmla="*/ 2553577 h 3691503"/>
              <a:gd name="connsiteX3" fmla="*/ 2417525 w 4835035"/>
              <a:gd name="connsiteY3" fmla="*/ 0 h 3691503"/>
              <a:gd name="connsiteX4" fmla="*/ 2417525 w 4835035"/>
              <a:gd name="connsiteY4" fmla="*/ 2556375 h 3691503"/>
              <a:gd name="connsiteX5" fmla="*/ 4835035 w 4835035"/>
              <a:gd name="connsiteY5" fmla="*/ 2564769 h 3691503"/>
              <a:gd name="connsiteX0" fmla="*/ 2404984 w 2417524"/>
              <a:gd name="connsiteY0" fmla="*/ 2577295 h 3694651"/>
              <a:gd name="connsiteX1" fmla="*/ 1860461 w 2417524"/>
              <a:gd name="connsiteY1" fmla="*/ 3659723 h 3694651"/>
              <a:gd name="connsiteX2" fmla="*/ 2 w 2417524"/>
              <a:gd name="connsiteY2" fmla="*/ 2553577 h 3694651"/>
              <a:gd name="connsiteX3" fmla="*/ 2417524 w 2417524"/>
              <a:gd name="connsiteY3" fmla="*/ 0 h 3694651"/>
              <a:gd name="connsiteX4" fmla="*/ 2417524 w 2417524"/>
              <a:gd name="connsiteY4" fmla="*/ 2556375 h 3694651"/>
              <a:gd name="connsiteX5" fmla="*/ 2404984 w 2417524"/>
              <a:gd name="connsiteY5" fmla="*/ 2577295 h 3694651"/>
              <a:gd name="connsiteX0" fmla="*/ 2404984 w 2417524"/>
              <a:gd name="connsiteY0" fmla="*/ 2577295 h 3181510"/>
              <a:gd name="connsiteX1" fmla="*/ 1209108 w 2417524"/>
              <a:gd name="connsiteY1" fmla="*/ 2482277 h 3181510"/>
              <a:gd name="connsiteX2" fmla="*/ 2 w 2417524"/>
              <a:gd name="connsiteY2" fmla="*/ 2553577 h 3181510"/>
              <a:gd name="connsiteX3" fmla="*/ 2417524 w 2417524"/>
              <a:gd name="connsiteY3" fmla="*/ 0 h 3181510"/>
              <a:gd name="connsiteX4" fmla="*/ 2417524 w 2417524"/>
              <a:gd name="connsiteY4" fmla="*/ 2556375 h 3181510"/>
              <a:gd name="connsiteX5" fmla="*/ 2404984 w 2417524"/>
              <a:gd name="connsiteY5" fmla="*/ 2577295 h 3181510"/>
              <a:gd name="connsiteX0" fmla="*/ 2404984 w 2417524"/>
              <a:gd name="connsiteY0" fmla="*/ 2577295 h 3193896"/>
              <a:gd name="connsiteX1" fmla="*/ 1209108 w 2417524"/>
              <a:gd name="connsiteY1" fmla="*/ 2482277 h 3193896"/>
              <a:gd name="connsiteX2" fmla="*/ 2 w 2417524"/>
              <a:gd name="connsiteY2" fmla="*/ 2553577 h 3193896"/>
              <a:gd name="connsiteX3" fmla="*/ 2417524 w 2417524"/>
              <a:gd name="connsiteY3" fmla="*/ 0 h 3193896"/>
              <a:gd name="connsiteX4" fmla="*/ 2417524 w 2417524"/>
              <a:gd name="connsiteY4" fmla="*/ 2556375 h 3193896"/>
              <a:gd name="connsiteX5" fmla="*/ 2404984 w 2417524"/>
              <a:gd name="connsiteY5" fmla="*/ 2577295 h 3193896"/>
              <a:gd name="connsiteX0" fmla="*/ 2404984 w 2417524"/>
              <a:gd name="connsiteY0" fmla="*/ 2577295 h 3175483"/>
              <a:gd name="connsiteX1" fmla="*/ 1209108 w 2417524"/>
              <a:gd name="connsiteY1" fmla="*/ 2482277 h 3175483"/>
              <a:gd name="connsiteX2" fmla="*/ 2 w 2417524"/>
              <a:gd name="connsiteY2" fmla="*/ 2553577 h 3175483"/>
              <a:gd name="connsiteX3" fmla="*/ 2417524 w 2417524"/>
              <a:gd name="connsiteY3" fmla="*/ 0 h 3175483"/>
              <a:gd name="connsiteX4" fmla="*/ 2417524 w 2417524"/>
              <a:gd name="connsiteY4" fmla="*/ 2556375 h 3175483"/>
              <a:gd name="connsiteX5" fmla="*/ 2404984 w 2417524"/>
              <a:gd name="connsiteY5" fmla="*/ 2577295 h 3175483"/>
              <a:gd name="connsiteX0" fmla="*/ 2404982 w 2417522"/>
              <a:gd name="connsiteY0" fmla="*/ 2577295 h 3175483"/>
              <a:gd name="connsiteX1" fmla="*/ 1209106 w 2417522"/>
              <a:gd name="connsiteY1" fmla="*/ 2482277 h 3175483"/>
              <a:gd name="connsiteX2" fmla="*/ 0 w 2417522"/>
              <a:gd name="connsiteY2" fmla="*/ 2553577 h 3175483"/>
              <a:gd name="connsiteX3" fmla="*/ 2417522 w 2417522"/>
              <a:gd name="connsiteY3" fmla="*/ 0 h 3175483"/>
              <a:gd name="connsiteX4" fmla="*/ 2417522 w 2417522"/>
              <a:gd name="connsiteY4" fmla="*/ 2556375 h 3175483"/>
              <a:gd name="connsiteX5" fmla="*/ 2404982 w 2417522"/>
              <a:gd name="connsiteY5" fmla="*/ 2577295 h 3175483"/>
              <a:gd name="connsiteX0" fmla="*/ 2404982 w 2417522"/>
              <a:gd name="connsiteY0" fmla="*/ 2577295 h 2577295"/>
              <a:gd name="connsiteX1" fmla="*/ 1209106 w 2417522"/>
              <a:gd name="connsiteY1" fmla="*/ 2482277 h 2577295"/>
              <a:gd name="connsiteX2" fmla="*/ 0 w 2417522"/>
              <a:gd name="connsiteY2" fmla="*/ 2553577 h 2577295"/>
              <a:gd name="connsiteX3" fmla="*/ 2417522 w 2417522"/>
              <a:gd name="connsiteY3" fmla="*/ 0 h 2577295"/>
              <a:gd name="connsiteX4" fmla="*/ 2417522 w 2417522"/>
              <a:gd name="connsiteY4" fmla="*/ 2556375 h 2577295"/>
              <a:gd name="connsiteX5" fmla="*/ 2404982 w 2417522"/>
              <a:gd name="connsiteY5" fmla="*/ 2577295 h 2577295"/>
              <a:gd name="connsiteX0" fmla="*/ 2665776 w 2678316"/>
              <a:gd name="connsiteY0" fmla="*/ 2577295 h 2577295"/>
              <a:gd name="connsiteX1" fmla="*/ 1469900 w 2678316"/>
              <a:gd name="connsiteY1" fmla="*/ 2482277 h 2577295"/>
              <a:gd name="connsiteX2" fmla="*/ 0 w 2678316"/>
              <a:gd name="connsiteY2" fmla="*/ 2056826 h 2577295"/>
              <a:gd name="connsiteX3" fmla="*/ 2678316 w 2678316"/>
              <a:gd name="connsiteY3" fmla="*/ 0 h 2577295"/>
              <a:gd name="connsiteX4" fmla="*/ 2678316 w 2678316"/>
              <a:gd name="connsiteY4" fmla="*/ 2556375 h 2577295"/>
              <a:gd name="connsiteX5" fmla="*/ 2665776 w 2678316"/>
              <a:gd name="connsiteY5" fmla="*/ 2577295 h 2577295"/>
              <a:gd name="connsiteX0" fmla="*/ 3063177 w 3075717"/>
              <a:gd name="connsiteY0" fmla="*/ 2577295 h 2584624"/>
              <a:gd name="connsiteX1" fmla="*/ 1867301 w 3075717"/>
              <a:gd name="connsiteY1" fmla="*/ 2482277 h 2584624"/>
              <a:gd name="connsiteX2" fmla="*/ 0 w 3075717"/>
              <a:gd name="connsiteY2" fmla="*/ 2584624 h 2584624"/>
              <a:gd name="connsiteX3" fmla="*/ 3075717 w 3075717"/>
              <a:gd name="connsiteY3" fmla="*/ 0 h 2584624"/>
              <a:gd name="connsiteX4" fmla="*/ 3075717 w 3075717"/>
              <a:gd name="connsiteY4" fmla="*/ 2556375 h 2584624"/>
              <a:gd name="connsiteX5" fmla="*/ 3063177 w 3075717"/>
              <a:gd name="connsiteY5" fmla="*/ 2577295 h 2584624"/>
              <a:gd name="connsiteX0" fmla="*/ 3063177 w 3075717"/>
              <a:gd name="connsiteY0" fmla="*/ 2577295 h 2584624"/>
              <a:gd name="connsiteX1" fmla="*/ 1923186 w 3075717"/>
              <a:gd name="connsiteY1" fmla="*/ 2581627 h 2584624"/>
              <a:gd name="connsiteX2" fmla="*/ 0 w 3075717"/>
              <a:gd name="connsiteY2" fmla="*/ 2584624 h 2584624"/>
              <a:gd name="connsiteX3" fmla="*/ 3075717 w 3075717"/>
              <a:gd name="connsiteY3" fmla="*/ 0 h 2584624"/>
              <a:gd name="connsiteX4" fmla="*/ 3075717 w 3075717"/>
              <a:gd name="connsiteY4" fmla="*/ 2556375 h 2584624"/>
              <a:gd name="connsiteX5" fmla="*/ 3063177 w 3075717"/>
              <a:gd name="connsiteY5" fmla="*/ 2577295 h 2584624"/>
              <a:gd name="connsiteX0" fmla="*/ 3063177 w 3075717"/>
              <a:gd name="connsiteY0" fmla="*/ 2577295 h 2779765"/>
              <a:gd name="connsiteX1" fmla="*/ 1923186 w 3075717"/>
              <a:gd name="connsiteY1" fmla="*/ 2581627 h 2779765"/>
              <a:gd name="connsiteX2" fmla="*/ 0 w 3075717"/>
              <a:gd name="connsiteY2" fmla="*/ 2584624 h 2779765"/>
              <a:gd name="connsiteX3" fmla="*/ 3075717 w 3075717"/>
              <a:gd name="connsiteY3" fmla="*/ 0 h 2779765"/>
              <a:gd name="connsiteX4" fmla="*/ 3075717 w 3075717"/>
              <a:gd name="connsiteY4" fmla="*/ 2556375 h 2779765"/>
              <a:gd name="connsiteX5" fmla="*/ 3063177 w 3075717"/>
              <a:gd name="connsiteY5" fmla="*/ 2577295 h 2779765"/>
              <a:gd name="connsiteX0" fmla="*/ 3063177 w 3075717"/>
              <a:gd name="connsiteY0" fmla="*/ 2577295 h 2584624"/>
              <a:gd name="connsiteX1" fmla="*/ 1923186 w 3075717"/>
              <a:gd name="connsiteY1" fmla="*/ 2581627 h 2584624"/>
              <a:gd name="connsiteX2" fmla="*/ 0 w 3075717"/>
              <a:gd name="connsiteY2" fmla="*/ 2584624 h 2584624"/>
              <a:gd name="connsiteX3" fmla="*/ 3075717 w 3075717"/>
              <a:gd name="connsiteY3" fmla="*/ 0 h 2584624"/>
              <a:gd name="connsiteX4" fmla="*/ 3075717 w 3075717"/>
              <a:gd name="connsiteY4" fmla="*/ 2556375 h 2584624"/>
              <a:gd name="connsiteX5" fmla="*/ 3063177 w 3075717"/>
              <a:gd name="connsiteY5" fmla="*/ 2577295 h 2584624"/>
              <a:gd name="connsiteX0" fmla="*/ 3063250 w 3075790"/>
              <a:gd name="connsiteY0" fmla="*/ 2577295 h 2587027"/>
              <a:gd name="connsiteX1" fmla="*/ 1923259 w 3075790"/>
              <a:gd name="connsiteY1" fmla="*/ 2581627 h 2587027"/>
              <a:gd name="connsiteX2" fmla="*/ 73 w 3075790"/>
              <a:gd name="connsiteY2" fmla="*/ 2584624 h 2587027"/>
              <a:gd name="connsiteX3" fmla="*/ 3075790 w 3075790"/>
              <a:gd name="connsiteY3" fmla="*/ 0 h 2587027"/>
              <a:gd name="connsiteX4" fmla="*/ 3075790 w 3075790"/>
              <a:gd name="connsiteY4" fmla="*/ 2556375 h 2587027"/>
              <a:gd name="connsiteX5" fmla="*/ 3063250 w 3075790"/>
              <a:gd name="connsiteY5" fmla="*/ 2577295 h 2587027"/>
              <a:gd name="connsiteX0" fmla="*/ 2529169 w 3075717"/>
              <a:gd name="connsiteY0" fmla="*/ 2571086 h 2584624"/>
              <a:gd name="connsiteX1" fmla="*/ 1923186 w 3075717"/>
              <a:gd name="connsiteY1" fmla="*/ 2581627 h 2584624"/>
              <a:gd name="connsiteX2" fmla="*/ 0 w 3075717"/>
              <a:gd name="connsiteY2" fmla="*/ 2584624 h 2584624"/>
              <a:gd name="connsiteX3" fmla="*/ 3075717 w 3075717"/>
              <a:gd name="connsiteY3" fmla="*/ 0 h 2584624"/>
              <a:gd name="connsiteX4" fmla="*/ 3075717 w 3075717"/>
              <a:gd name="connsiteY4" fmla="*/ 2556375 h 2584624"/>
              <a:gd name="connsiteX5" fmla="*/ 2529169 w 3075717"/>
              <a:gd name="connsiteY5" fmla="*/ 2571086 h 2584624"/>
              <a:gd name="connsiteX0" fmla="*/ 2529169 w 3075717"/>
              <a:gd name="connsiteY0" fmla="*/ 2571086 h 2587422"/>
              <a:gd name="connsiteX1" fmla="*/ 1923186 w 3075717"/>
              <a:gd name="connsiteY1" fmla="*/ 2581627 h 2587422"/>
              <a:gd name="connsiteX2" fmla="*/ 0 w 3075717"/>
              <a:gd name="connsiteY2" fmla="*/ 2584624 h 2587422"/>
              <a:gd name="connsiteX3" fmla="*/ 3075717 w 3075717"/>
              <a:gd name="connsiteY3" fmla="*/ 0 h 2587422"/>
              <a:gd name="connsiteX4" fmla="*/ 3075717 w 3075717"/>
              <a:gd name="connsiteY4" fmla="*/ 2587422 h 2587422"/>
              <a:gd name="connsiteX5" fmla="*/ 2529169 w 3075717"/>
              <a:gd name="connsiteY5" fmla="*/ 2571086 h 2587422"/>
              <a:gd name="connsiteX0" fmla="*/ 2529169 w 3075717"/>
              <a:gd name="connsiteY0" fmla="*/ 2571086 h 2587422"/>
              <a:gd name="connsiteX1" fmla="*/ 1923186 w 3075717"/>
              <a:gd name="connsiteY1" fmla="*/ 2581627 h 2587422"/>
              <a:gd name="connsiteX2" fmla="*/ 0 w 3075717"/>
              <a:gd name="connsiteY2" fmla="*/ 2584624 h 2587422"/>
              <a:gd name="connsiteX3" fmla="*/ 3075717 w 3075717"/>
              <a:gd name="connsiteY3" fmla="*/ 0 h 2587422"/>
              <a:gd name="connsiteX4" fmla="*/ 3075717 w 3075717"/>
              <a:gd name="connsiteY4" fmla="*/ 2587422 h 2587422"/>
              <a:gd name="connsiteX5" fmla="*/ 2529169 w 3075717"/>
              <a:gd name="connsiteY5" fmla="*/ 2571086 h 2587422"/>
              <a:gd name="connsiteX0" fmla="*/ 2529169 w 3075717"/>
              <a:gd name="connsiteY0" fmla="*/ 2571086 h 2587422"/>
              <a:gd name="connsiteX1" fmla="*/ 1923186 w 3075717"/>
              <a:gd name="connsiteY1" fmla="*/ 2581627 h 2587422"/>
              <a:gd name="connsiteX2" fmla="*/ 0 w 3075717"/>
              <a:gd name="connsiteY2" fmla="*/ 2584624 h 2587422"/>
              <a:gd name="connsiteX3" fmla="*/ 3075717 w 3075717"/>
              <a:gd name="connsiteY3" fmla="*/ 0 h 2587422"/>
              <a:gd name="connsiteX4" fmla="*/ 3075717 w 3075717"/>
              <a:gd name="connsiteY4" fmla="*/ 2587422 h 2587422"/>
              <a:gd name="connsiteX5" fmla="*/ 2529169 w 3075717"/>
              <a:gd name="connsiteY5" fmla="*/ 2571086 h 2587422"/>
              <a:gd name="connsiteX0" fmla="*/ 2532034 w 3078582"/>
              <a:gd name="connsiteY0" fmla="*/ 2571086 h 2771526"/>
              <a:gd name="connsiteX1" fmla="*/ 2865 w 3078582"/>
              <a:gd name="connsiteY1" fmla="*/ 2584624 h 2771526"/>
              <a:gd name="connsiteX2" fmla="*/ 3078582 w 3078582"/>
              <a:gd name="connsiteY2" fmla="*/ 0 h 2771526"/>
              <a:gd name="connsiteX3" fmla="*/ 3078582 w 3078582"/>
              <a:gd name="connsiteY3" fmla="*/ 2587422 h 2771526"/>
              <a:gd name="connsiteX4" fmla="*/ 2532034 w 3078582"/>
              <a:gd name="connsiteY4" fmla="*/ 2571086 h 2771526"/>
              <a:gd name="connsiteX0" fmla="*/ 3075717 w 3075717"/>
              <a:gd name="connsiteY0" fmla="*/ 2587422 h 2909278"/>
              <a:gd name="connsiteX1" fmla="*/ 0 w 3075717"/>
              <a:gd name="connsiteY1" fmla="*/ 2584624 h 2909278"/>
              <a:gd name="connsiteX2" fmla="*/ 3075717 w 3075717"/>
              <a:gd name="connsiteY2" fmla="*/ 0 h 2909278"/>
              <a:gd name="connsiteX3" fmla="*/ 3075717 w 3075717"/>
              <a:gd name="connsiteY3" fmla="*/ 2587422 h 2909278"/>
              <a:gd name="connsiteX0" fmla="*/ 3075717 w 3075717"/>
              <a:gd name="connsiteY0" fmla="*/ 2587422 h 2777052"/>
              <a:gd name="connsiteX1" fmla="*/ 0 w 3075717"/>
              <a:gd name="connsiteY1" fmla="*/ 2584624 h 2777052"/>
              <a:gd name="connsiteX2" fmla="*/ 3075717 w 3075717"/>
              <a:gd name="connsiteY2" fmla="*/ 0 h 2777052"/>
              <a:gd name="connsiteX3" fmla="*/ 3075717 w 3075717"/>
              <a:gd name="connsiteY3" fmla="*/ 2587422 h 277705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 name="connsiteX0" fmla="*/ 3075717 w 3075717"/>
              <a:gd name="connsiteY0" fmla="*/ 2587422 h 2587422"/>
              <a:gd name="connsiteX1" fmla="*/ 0 w 3075717"/>
              <a:gd name="connsiteY1" fmla="*/ 2584624 h 2587422"/>
              <a:gd name="connsiteX2" fmla="*/ 3075717 w 3075717"/>
              <a:gd name="connsiteY2" fmla="*/ 0 h 2587422"/>
              <a:gd name="connsiteX3" fmla="*/ 3075717 w 3075717"/>
              <a:gd name="connsiteY3" fmla="*/ 2587422 h 2587422"/>
            </a:gdLst>
            <a:ahLst/>
            <a:cxnLst>
              <a:cxn ang="0">
                <a:pos x="connsiteX0" y="connsiteY0"/>
              </a:cxn>
              <a:cxn ang="0">
                <a:pos x="connsiteX1" y="connsiteY1"/>
              </a:cxn>
              <a:cxn ang="0">
                <a:pos x="connsiteX2" y="connsiteY2"/>
              </a:cxn>
              <a:cxn ang="0">
                <a:pos x="connsiteX3" y="connsiteY3"/>
              </a:cxn>
            </a:cxnLst>
            <a:rect l="l" t="t" r="r" b="b"/>
            <a:pathLst>
              <a:path w="3075717" h="2587422">
                <a:moveTo>
                  <a:pt x="3075717" y="2587422"/>
                </a:moveTo>
                <a:cubicBezTo>
                  <a:pt x="3074323" y="2578540"/>
                  <a:pt x="3408" y="2579617"/>
                  <a:pt x="0" y="2584624"/>
                </a:cubicBezTo>
                <a:cubicBezTo>
                  <a:pt x="812602" y="918259"/>
                  <a:pt x="2361874" y="81796"/>
                  <a:pt x="3075717" y="0"/>
                </a:cubicBezTo>
                <a:lnTo>
                  <a:pt x="3075717" y="2587422"/>
                </a:lnTo>
                <a:close/>
              </a:path>
            </a:pathLst>
          </a:custGeom>
          <a:solidFill>
            <a:schemeClr val="bg2">
              <a:lumMod val="90000"/>
            </a:schemeClr>
          </a:solidFill>
        </p:spPr>
        <p:txBody>
          <a:bodyPr anchor="ctr">
            <a:normAutofit/>
          </a:bodyPr>
          <a:lstStyle>
            <a:lvl1pPr marL="0" indent="0" algn="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39B9CAB-60EE-7C4A-BA45-8CD24B24D828}"/>
              </a:ext>
            </a:extLst>
          </p:cNvPr>
          <p:cNvSpPr>
            <a:spLocks noGrp="1"/>
          </p:cNvSpPr>
          <p:nvPr>
            <p:ph type="body" sz="half" idx="2"/>
          </p:nvPr>
        </p:nvSpPr>
        <p:spPr>
          <a:xfrm>
            <a:off x="839788" y="2229632"/>
            <a:ext cx="3932237" cy="36393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926780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a:xfrm>
            <a:off x="838200" y="1825625"/>
            <a:ext cx="68277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99546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6116597"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6776036"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6776036"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196554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2150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3515-E432-344E-8E1A-D857DD966BC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475333C-2AEB-9F4E-834D-968F2682323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9853D5-ABBA-FA4E-A14E-7865E24DD19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0180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494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5061453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a:xfrm>
            <a:off x="838200" y="1825625"/>
            <a:ext cx="68277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5116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6116597"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6776036"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6776036"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24388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779179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3698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697644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a:xfrm>
            <a:off x="838200" y="1825625"/>
            <a:ext cx="68277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828667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6116597"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6776036"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6776036"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23429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00730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8" y="1681163"/>
            <a:ext cx="5157787"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ED4736-8859-1F46-91EF-14201CAA01C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B819E50-393F-DE48-A737-D01B8A538FB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86189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13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218771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a:xfrm>
            <a:off x="838200" y="1825625"/>
            <a:ext cx="68277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53026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6116597"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6776036" cy="823912"/>
          </a:xfrm>
        </p:spPr>
        <p:txBody>
          <a:bodyPr anchor="b"/>
          <a:lstStyle>
            <a:lvl1pPr marL="0" indent="0">
              <a:buNone/>
              <a:defRPr sz="2400" b="1">
                <a:solidFill>
                  <a:srgbClr val="1D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6776036"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36687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7371175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375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0141830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a:xfrm>
            <a:off x="838200" y="1825625"/>
            <a:ext cx="3780099"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36459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3628039"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3628039"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858404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91837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9911957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8180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900818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1D70B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DF-A196-614F-9CD2-F9002CA061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BEF8E0-DE09-9E45-B789-AF39986003F1}"/>
              </a:ext>
            </a:extLst>
          </p:cNvPr>
          <p:cNvSpPr>
            <a:spLocks noGrp="1"/>
          </p:cNvSpPr>
          <p:nvPr>
            <p:ph type="pic" idx="1"/>
          </p:nvPr>
        </p:nvSpPr>
        <p:spPr>
          <a:xfrm>
            <a:off x="4502502" y="-11687"/>
            <a:ext cx="7706431" cy="6895051"/>
          </a:xfrm>
          <a:custGeom>
            <a:avLst/>
            <a:gdLst>
              <a:gd name="connsiteX0" fmla="*/ 6328021 w 6328021"/>
              <a:gd name="connsiteY0" fmla="*/ 3441682 h 6883363"/>
              <a:gd name="connsiteX1" fmla="*/ 3164010 w 6328021"/>
              <a:gd name="connsiteY1" fmla="*/ 6883364 h 6883363"/>
              <a:gd name="connsiteX2" fmla="*/ -1 w 6328021"/>
              <a:gd name="connsiteY2" fmla="*/ 3441682 h 6883363"/>
              <a:gd name="connsiteX3" fmla="*/ 3164010 w 6328021"/>
              <a:gd name="connsiteY3" fmla="*/ 0 h 6883363"/>
              <a:gd name="connsiteX4" fmla="*/ 3164011 w 6328021"/>
              <a:gd name="connsiteY4" fmla="*/ 3441682 h 6883363"/>
              <a:gd name="connsiteX5" fmla="*/ 6328021 w 6328021"/>
              <a:gd name="connsiteY5" fmla="*/ 3441682 h 6883363"/>
              <a:gd name="connsiteX0" fmla="*/ 6679908 w 6679908"/>
              <a:gd name="connsiteY0" fmla="*/ 3453257 h 6894939"/>
              <a:gd name="connsiteX1" fmla="*/ 3515897 w 6679908"/>
              <a:gd name="connsiteY1" fmla="*/ 6894939 h 6894939"/>
              <a:gd name="connsiteX2" fmla="*/ 351886 w 6679908"/>
              <a:gd name="connsiteY2" fmla="*/ 3453257 h 6894939"/>
              <a:gd name="connsiteX3" fmla="*/ 1258834 w 6679908"/>
              <a:gd name="connsiteY3" fmla="*/ 0 h 6894939"/>
              <a:gd name="connsiteX4" fmla="*/ 3515898 w 6679908"/>
              <a:gd name="connsiteY4" fmla="*/ 3453257 h 6894939"/>
              <a:gd name="connsiteX5" fmla="*/ 6679908 w 6679908"/>
              <a:gd name="connsiteY5" fmla="*/ 3453257 h 6894939"/>
              <a:gd name="connsiteX0" fmla="*/ 6679908 w 6679908"/>
              <a:gd name="connsiteY0" fmla="*/ 3821935 h 7263617"/>
              <a:gd name="connsiteX1" fmla="*/ 3515897 w 6679908"/>
              <a:gd name="connsiteY1" fmla="*/ 7263617 h 7263617"/>
              <a:gd name="connsiteX2" fmla="*/ 351886 w 6679908"/>
              <a:gd name="connsiteY2" fmla="*/ 3821935 h 7263617"/>
              <a:gd name="connsiteX3" fmla="*/ 1258834 w 6679908"/>
              <a:gd name="connsiteY3" fmla="*/ 368678 h 7263617"/>
              <a:gd name="connsiteX4" fmla="*/ 6560040 w 6679908"/>
              <a:gd name="connsiteY4" fmla="*/ 326381 h 7263617"/>
              <a:gd name="connsiteX5" fmla="*/ 6679908 w 6679908"/>
              <a:gd name="connsiteY5" fmla="*/ 3821935 h 7263617"/>
              <a:gd name="connsiteX0" fmla="*/ 6679908 w 6679908"/>
              <a:gd name="connsiteY0" fmla="*/ 3495556 h 6937238"/>
              <a:gd name="connsiteX1" fmla="*/ 3515897 w 6679908"/>
              <a:gd name="connsiteY1" fmla="*/ 6937238 h 6937238"/>
              <a:gd name="connsiteX2" fmla="*/ 351886 w 6679908"/>
              <a:gd name="connsiteY2" fmla="*/ 3495556 h 6937238"/>
              <a:gd name="connsiteX3" fmla="*/ 1258834 w 6679908"/>
              <a:gd name="connsiteY3" fmla="*/ 42299 h 6937238"/>
              <a:gd name="connsiteX4" fmla="*/ 6560040 w 6679908"/>
              <a:gd name="connsiteY4" fmla="*/ 2 h 6937238"/>
              <a:gd name="connsiteX5" fmla="*/ 6679908 w 6679908"/>
              <a:gd name="connsiteY5" fmla="*/ 3495556 h 6937238"/>
              <a:gd name="connsiteX0" fmla="*/ 6679908 w 6679908"/>
              <a:gd name="connsiteY0" fmla="*/ 3495556 h 6937238"/>
              <a:gd name="connsiteX1" fmla="*/ 3515897 w 6679908"/>
              <a:gd name="connsiteY1" fmla="*/ 6937238 h 6937238"/>
              <a:gd name="connsiteX2" fmla="*/ 351886 w 6679908"/>
              <a:gd name="connsiteY2" fmla="*/ 3495556 h 6937238"/>
              <a:gd name="connsiteX3" fmla="*/ 1258834 w 6679908"/>
              <a:gd name="connsiteY3" fmla="*/ 42299 h 6937238"/>
              <a:gd name="connsiteX4" fmla="*/ 6560040 w 6679908"/>
              <a:gd name="connsiteY4" fmla="*/ 2 h 6937238"/>
              <a:gd name="connsiteX5" fmla="*/ 6679908 w 6679908"/>
              <a:gd name="connsiteY5" fmla="*/ 3495556 h 6937238"/>
              <a:gd name="connsiteX0" fmla="*/ 6679908 w 6679908"/>
              <a:gd name="connsiteY0" fmla="*/ 3495583 h 6937265"/>
              <a:gd name="connsiteX1" fmla="*/ 3515897 w 6679908"/>
              <a:gd name="connsiteY1" fmla="*/ 6937265 h 6937265"/>
              <a:gd name="connsiteX2" fmla="*/ 351886 w 6679908"/>
              <a:gd name="connsiteY2" fmla="*/ 3495583 h 6937265"/>
              <a:gd name="connsiteX3" fmla="*/ 1258834 w 6679908"/>
              <a:gd name="connsiteY3" fmla="*/ 42326 h 6937265"/>
              <a:gd name="connsiteX4" fmla="*/ 6560040 w 6679908"/>
              <a:gd name="connsiteY4" fmla="*/ 29 h 6937265"/>
              <a:gd name="connsiteX5" fmla="*/ 6679908 w 6679908"/>
              <a:gd name="connsiteY5" fmla="*/ 3495583 h 6937265"/>
              <a:gd name="connsiteX0" fmla="*/ 6679908 w 6679908"/>
              <a:gd name="connsiteY0" fmla="*/ 3453257 h 6894939"/>
              <a:gd name="connsiteX1" fmla="*/ 3515897 w 6679908"/>
              <a:gd name="connsiteY1" fmla="*/ 6894939 h 6894939"/>
              <a:gd name="connsiteX2" fmla="*/ 351886 w 6679908"/>
              <a:gd name="connsiteY2" fmla="*/ 3453257 h 6894939"/>
              <a:gd name="connsiteX3" fmla="*/ 1258834 w 6679908"/>
              <a:gd name="connsiteY3" fmla="*/ 0 h 6894939"/>
              <a:gd name="connsiteX4" fmla="*/ 6212800 w 6679908"/>
              <a:gd name="connsiteY4" fmla="*/ 362816 h 6894939"/>
              <a:gd name="connsiteX5" fmla="*/ 6679908 w 6679908"/>
              <a:gd name="connsiteY5" fmla="*/ 3453257 h 6894939"/>
              <a:gd name="connsiteX0" fmla="*/ 6679908 w 6679908"/>
              <a:gd name="connsiteY0" fmla="*/ 3453257 h 6894939"/>
              <a:gd name="connsiteX1" fmla="*/ 3515897 w 6679908"/>
              <a:gd name="connsiteY1" fmla="*/ 6894939 h 6894939"/>
              <a:gd name="connsiteX2" fmla="*/ 351886 w 6679908"/>
              <a:gd name="connsiteY2" fmla="*/ 3453257 h 6894939"/>
              <a:gd name="connsiteX3" fmla="*/ 1258834 w 6679908"/>
              <a:gd name="connsiteY3" fmla="*/ 0 h 6894939"/>
              <a:gd name="connsiteX4" fmla="*/ 6571615 w 6679908"/>
              <a:gd name="connsiteY4" fmla="*/ 4001 h 6894939"/>
              <a:gd name="connsiteX5" fmla="*/ 6679908 w 6679908"/>
              <a:gd name="connsiteY5" fmla="*/ 3453257 h 6894939"/>
              <a:gd name="connsiteX0" fmla="*/ 6564161 w 6571985"/>
              <a:gd name="connsiteY0" fmla="*/ 6856214 h 7854686"/>
              <a:gd name="connsiteX1" fmla="*/ 3515897 w 6571985"/>
              <a:gd name="connsiteY1" fmla="*/ 6894939 h 7854686"/>
              <a:gd name="connsiteX2" fmla="*/ 351886 w 6571985"/>
              <a:gd name="connsiteY2" fmla="*/ 3453257 h 7854686"/>
              <a:gd name="connsiteX3" fmla="*/ 1258834 w 6571985"/>
              <a:gd name="connsiteY3" fmla="*/ 0 h 7854686"/>
              <a:gd name="connsiteX4" fmla="*/ 6571615 w 6571985"/>
              <a:gd name="connsiteY4" fmla="*/ 4001 h 7854686"/>
              <a:gd name="connsiteX5" fmla="*/ 6564161 w 6571985"/>
              <a:gd name="connsiteY5" fmla="*/ 6856214 h 7854686"/>
              <a:gd name="connsiteX0" fmla="*/ 6564161 w 6576589"/>
              <a:gd name="connsiteY0" fmla="*/ 6856214 h 7854686"/>
              <a:gd name="connsiteX1" fmla="*/ 3515897 w 6576589"/>
              <a:gd name="connsiteY1" fmla="*/ 6894939 h 7854686"/>
              <a:gd name="connsiteX2" fmla="*/ 351886 w 6576589"/>
              <a:gd name="connsiteY2" fmla="*/ 3453257 h 7854686"/>
              <a:gd name="connsiteX3" fmla="*/ 1258834 w 6576589"/>
              <a:gd name="connsiteY3" fmla="*/ 0 h 7854686"/>
              <a:gd name="connsiteX4" fmla="*/ 6571615 w 6576589"/>
              <a:gd name="connsiteY4" fmla="*/ 4001 h 7854686"/>
              <a:gd name="connsiteX5" fmla="*/ 6564161 w 6576589"/>
              <a:gd name="connsiteY5" fmla="*/ 6856214 h 7854686"/>
              <a:gd name="connsiteX0" fmla="*/ 6564161 w 6576589"/>
              <a:gd name="connsiteY0" fmla="*/ 6856214 h 7142774"/>
              <a:gd name="connsiteX1" fmla="*/ 3515897 w 6576589"/>
              <a:gd name="connsiteY1" fmla="*/ 6894939 h 7142774"/>
              <a:gd name="connsiteX2" fmla="*/ 351886 w 6576589"/>
              <a:gd name="connsiteY2" fmla="*/ 3453257 h 7142774"/>
              <a:gd name="connsiteX3" fmla="*/ 1258834 w 6576589"/>
              <a:gd name="connsiteY3" fmla="*/ 0 h 7142774"/>
              <a:gd name="connsiteX4" fmla="*/ 6571615 w 6576589"/>
              <a:gd name="connsiteY4" fmla="*/ 4001 h 7142774"/>
              <a:gd name="connsiteX5" fmla="*/ 6564161 w 6576589"/>
              <a:gd name="connsiteY5" fmla="*/ 6856214 h 7142774"/>
              <a:gd name="connsiteX0" fmla="*/ 7940274 w 7952702"/>
              <a:gd name="connsiteY0" fmla="*/ 6856214 h 7142774"/>
              <a:gd name="connsiteX1" fmla="*/ 285286 w 7952702"/>
              <a:gd name="connsiteY1" fmla="*/ 6894939 h 7142774"/>
              <a:gd name="connsiteX2" fmla="*/ 1727999 w 7952702"/>
              <a:gd name="connsiteY2" fmla="*/ 3453257 h 7142774"/>
              <a:gd name="connsiteX3" fmla="*/ 2634947 w 7952702"/>
              <a:gd name="connsiteY3" fmla="*/ 0 h 7142774"/>
              <a:gd name="connsiteX4" fmla="*/ 7947728 w 7952702"/>
              <a:gd name="connsiteY4" fmla="*/ 4001 h 7142774"/>
              <a:gd name="connsiteX5" fmla="*/ 7940274 w 7952702"/>
              <a:gd name="connsiteY5" fmla="*/ 6856214 h 7142774"/>
              <a:gd name="connsiteX0" fmla="*/ 7655008 w 7667436"/>
              <a:gd name="connsiteY0" fmla="*/ 6856214 h 6897879"/>
              <a:gd name="connsiteX1" fmla="*/ 20 w 7667436"/>
              <a:gd name="connsiteY1" fmla="*/ 6894939 h 6897879"/>
              <a:gd name="connsiteX2" fmla="*/ 1442733 w 7667436"/>
              <a:gd name="connsiteY2" fmla="*/ 3453257 h 6897879"/>
              <a:gd name="connsiteX3" fmla="*/ 2349681 w 7667436"/>
              <a:gd name="connsiteY3" fmla="*/ 0 h 6897879"/>
              <a:gd name="connsiteX4" fmla="*/ 7662462 w 7667436"/>
              <a:gd name="connsiteY4" fmla="*/ 4001 h 6897879"/>
              <a:gd name="connsiteX5" fmla="*/ 7655008 w 7667436"/>
              <a:gd name="connsiteY5" fmla="*/ 6856214 h 6897879"/>
              <a:gd name="connsiteX0" fmla="*/ 8066173 w 8078601"/>
              <a:gd name="connsiteY0" fmla="*/ 6856214 h 7170202"/>
              <a:gd name="connsiteX1" fmla="*/ 411185 w 8078601"/>
              <a:gd name="connsiteY1" fmla="*/ 6894939 h 7170202"/>
              <a:gd name="connsiteX2" fmla="*/ 1217291 w 8078601"/>
              <a:gd name="connsiteY2" fmla="*/ 3082867 h 7170202"/>
              <a:gd name="connsiteX3" fmla="*/ 2760846 w 8078601"/>
              <a:gd name="connsiteY3" fmla="*/ 0 h 7170202"/>
              <a:gd name="connsiteX4" fmla="*/ 8073627 w 8078601"/>
              <a:gd name="connsiteY4" fmla="*/ 4001 h 7170202"/>
              <a:gd name="connsiteX5" fmla="*/ 8066173 w 8078601"/>
              <a:gd name="connsiteY5" fmla="*/ 6856214 h 7170202"/>
              <a:gd name="connsiteX0" fmla="*/ 8066173 w 8078601"/>
              <a:gd name="connsiteY0" fmla="*/ 6856265 h 7170253"/>
              <a:gd name="connsiteX1" fmla="*/ 411185 w 8078601"/>
              <a:gd name="connsiteY1" fmla="*/ 6894990 h 7170253"/>
              <a:gd name="connsiteX2" fmla="*/ 1217291 w 8078601"/>
              <a:gd name="connsiteY2" fmla="*/ 3082918 h 7170253"/>
              <a:gd name="connsiteX3" fmla="*/ 2760846 w 8078601"/>
              <a:gd name="connsiteY3" fmla="*/ 51 h 7170253"/>
              <a:gd name="connsiteX4" fmla="*/ 8073627 w 8078601"/>
              <a:gd name="connsiteY4" fmla="*/ 4052 h 7170253"/>
              <a:gd name="connsiteX5" fmla="*/ 8066173 w 8078601"/>
              <a:gd name="connsiteY5" fmla="*/ 6856265 h 7170253"/>
              <a:gd name="connsiteX0" fmla="*/ 7654990 w 7667418"/>
              <a:gd name="connsiteY0" fmla="*/ 6856265 h 6899356"/>
              <a:gd name="connsiteX1" fmla="*/ 2 w 7667418"/>
              <a:gd name="connsiteY1" fmla="*/ 6894990 h 6899356"/>
              <a:gd name="connsiteX2" fmla="*/ 806108 w 7667418"/>
              <a:gd name="connsiteY2" fmla="*/ 3082918 h 6899356"/>
              <a:gd name="connsiteX3" fmla="*/ 2349663 w 7667418"/>
              <a:gd name="connsiteY3" fmla="*/ 51 h 6899356"/>
              <a:gd name="connsiteX4" fmla="*/ 7662444 w 7667418"/>
              <a:gd name="connsiteY4" fmla="*/ 4052 h 6899356"/>
              <a:gd name="connsiteX5" fmla="*/ 7654990 w 7667418"/>
              <a:gd name="connsiteY5" fmla="*/ 6856265 h 6899356"/>
              <a:gd name="connsiteX0" fmla="*/ 7654990 w 7667418"/>
              <a:gd name="connsiteY0" fmla="*/ 6856282 h 6899373"/>
              <a:gd name="connsiteX1" fmla="*/ 2 w 7667418"/>
              <a:gd name="connsiteY1" fmla="*/ 6895007 h 6899373"/>
              <a:gd name="connsiteX2" fmla="*/ 806108 w 7667418"/>
              <a:gd name="connsiteY2" fmla="*/ 3082935 h 6899373"/>
              <a:gd name="connsiteX3" fmla="*/ 2349663 w 7667418"/>
              <a:gd name="connsiteY3" fmla="*/ 68 h 6899373"/>
              <a:gd name="connsiteX4" fmla="*/ 7662444 w 7667418"/>
              <a:gd name="connsiteY4" fmla="*/ 4069 h 6899373"/>
              <a:gd name="connsiteX5" fmla="*/ 7654990 w 7667418"/>
              <a:gd name="connsiteY5" fmla="*/ 6856282 h 6899373"/>
              <a:gd name="connsiteX0" fmla="*/ 7654990 w 7667418"/>
              <a:gd name="connsiteY0" fmla="*/ 6856326 h 6899417"/>
              <a:gd name="connsiteX1" fmla="*/ 2 w 7667418"/>
              <a:gd name="connsiteY1" fmla="*/ 6895051 h 6899417"/>
              <a:gd name="connsiteX2" fmla="*/ 806108 w 7667418"/>
              <a:gd name="connsiteY2" fmla="*/ 3082979 h 6899417"/>
              <a:gd name="connsiteX3" fmla="*/ 2349663 w 7667418"/>
              <a:gd name="connsiteY3" fmla="*/ 112 h 6899417"/>
              <a:gd name="connsiteX4" fmla="*/ 7662444 w 7667418"/>
              <a:gd name="connsiteY4" fmla="*/ 4113 h 6899417"/>
              <a:gd name="connsiteX5" fmla="*/ 7654990 w 7667418"/>
              <a:gd name="connsiteY5" fmla="*/ 6856326 h 6899417"/>
              <a:gd name="connsiteX0" fmla="*/ 8453956 w 8454716"/>
              <a:gd name="connsiteY0" fmla="*/ 6601683 h 7100288"/>
              <a:gd name="connsiteX1" fmla="*/ 499672 w 8454716"/>
              <a:gd name="connsiteY1" fmla="*/ 6895051 h 7100288"/>
              <a:gd name="connsiteX2" fmla="*/ 1305778 w 8454716"/>
              <a:gd name="connsiteY2" fmla="*/ 3082979 h 7100288"/>
              <a:gd name="connsiteX3" fmla="*/ 2849333 w 8454716"/>
              <a:gd name="connsiteY3" fmla="*/ 112 h 7100288"/>
              <a:gd name="connsiteX4" fmla="*/ 8162114 w 8454716"/>
              <a:gd name="connsiteY4" fmla="*/ 4113 h 7100288"/>
              <a:gd name="connsiteX5" fmla="*/ 8453956 w 8454716"/>
              <a:gd name="connsiteY5" fmla="*/ 6601683 h 7100288"/>
              <a:gd name="connsiteX0" fmla="*/ 8120300 w 8141045"/>
              <a:gd name="connsiteY0" fmla="*/ 6902624 h 7185829"/>
              <a:gd name="connsiteX1" fmla="*/ 476822 w 8141045"/>
              <a:gd name="connsiteY1" fmla="*/ 6895051 h 7185829"/>
              <a:gd name="connsiteX2" fmla="*/ 1282928 w 8141045"/>
              <a:gd name="connsiteY2" fmla="*/ 3082979 h 7185829"/>
              <a:gd name="connsiteX3" fmla="*/ 2826483 w 8141045"/>
              <a:gd name="connsiteY3" fmla="*/ 112 h 7185829"/>
              <a:gd name="connsiteX4" fmla="*/ 8139264 w 8141045"/>
              <a:gd name="connsiteY4" fmla="*/ 4113 h 7185829"/>
              <a:gd name="connsiteX5" fmla="*/ 8120300 w 8141045"/>
              <a:gd name="connsiteY5" fmla="*/ 6902624 h 7185829"/>
              <a:gd name="connsiteX0" fmla="*/ 8120300 w 8141046"/>
              <a:gd name="connsiteY0" fmla="*/ 6925773 h 7193973"/>
              <a:gd name="connsiteX1" fmla="*/ 476822 w 8141046"/>
              <a:gd name="connsiteY1" fmla="*/ 6895051 h 7193973"/>
              <a:gd name="connsiteX2" fmla="*/ 1282928 w 8141046"/>
              <a:gd name="connsiteY2" fmla="*/ 3082979 h 7193973"/>
              <a:gd name="connsiteX3" fmla="*/ 2826483 w 8141046"/>
              <a:gd name="connsiteY3" fmla="*/ 112 h 7193973"/>
              <a:gd name="connsiteX4" fmla="*/ 8139264 w 8141046"/>
              <a:gd name="connsiteY4" fmla="*/ 4113 h 7193973"/>
              <a:gd name="connsiteX5" fmla="*/ 8120300 w 8141046"/>
              <a:gd name="connsiteY5" fmla="*/ 6925773 h 7193973"/>
              <a:gd name="connsiteX0" fmla="*/ 8120300 w 8141046"/>
              <a:gd name="connsiteY0" fmla="*/ 6948922 h 7202390"/>
              <a:gd name="connsiteX1" fmla="*/ 476822 w 8141046"/>
              <a:gd name="connsiteY1" fmla="*/ 6895051 h 7202390"/>
              <a:gd name="connsiteX2" fmla="*/ 1282928 w 8141046"/>
              <a:gd name="connsiteY2" fmla="*/ 3082979 h 7202390"/>
              <a:gd name="connsiteX3" fmla="*/ 2826483 w 8141046"/>
              <a:gd name="connsiteY3" fmla="*/ 112 h 7202390"/>
              <a:gd name="connsiteX4" fmla="*/ 8139264 w 8141046"/>
              <a:gd name="connsiteY4" fmla="*/ 4113 h 7202390"/>
              <a:gd name="connsiteX5" fmla="*/ 8120300 w 8141046"/>
              <a:gd name="connsiteY5" fmla="*/ 6948922 h 7202390"/>
              <a:gd name="connsiteX0" fmla="*/ 8120300 w 8141046"/>
              <a:gd name="connsiteY0" fmla="*/ 6948922 h 7202390"/>
              <a:gd name="connsiteX1" fmla="*/ 476822 w 8141046"/>
              <a:gd name="connsiteY1" fmla="*/ 6895051 h 7202390"/>
              <a:gd name="connsiteX2" fmla="*/ 1282928 w 8141046"/>
              <a:gd name="connsiteY2" fmla="*/ 3082979 h 7202390"/>
              <a:gd name="connsiteX3" fmla="*/ 2826483 w 8141046"/>
              <a:gd name="connsiteY3" fmla="*/ 112 h 7202390"/>
              <a:gd name="connsiteX4" fmla="*/ 8139264 w 8141046"/>
              <a:gd name="connsiteY4" fmla="*/ 4113 h 7202390"/>
              <a:gd name="connsiteX5" fmla="*/ 8120300 w 8141046"/>
              <a:gd name="connsiteY5" fmla="*/ 6948922 h 7202390"/>
              <a:gd name="connsiteX0" fmla="*/ 8120300 w 8141046"/>
              <a:gd name="connsiteY0" fmla="*/ 6948922 h 6952952"/>
              <a:gd name="connsiteX1" fmla="*/ 476822 w 8141046"/>
              <a:gd name="connsiteY1" fmla="*/ 6895051 h 6952952"/>
              <a:gd name="connsiteX2" fmla="*/ 1282928 w 8141046"/>
              <a:gd name="connsiteY2" fmla="*/ 3082979 h 6952952"/>
              <a:gd name="connsiteX3" fmla="*/ 2826483 w 8141046"/>
              <a:gd name="connsiteY3" fmla="*/ 112 h 6952952"/>
              <a:gd name="connsiteX4" fmla="*/ 8139264 w 8141046"/>
              <a:gd name="connsiteY4" fmla="*/ 4113 h 6952952"/>
              <a:gd name="connsiteX5" fmla="*/ 8120300 w 8141046"/>
              <a:gd name="connsiteY5" fmla="*/ 6948922 h 6952952"/>
              <a:gd name="connsiteX0" fmla="*/ 7643530 w 7664276"/>
              <a:gd name="connsiteY0" fmla="*/ 6948922 h 6952952"/>
              <a:gd name="connsiteX1" fmla="*/ 52 w 7664276"/>
              <a:gd name="connsiteY1" fmla="*/ 6895051 h 6952952"/>
              <a:gd name="connsiteX2" fmla="*/ 806158 w 7664276"/>
              <a:gd name="connsiteY2" fmla="*/ 3082979 h 6952952"/>
              <a:gd name="connsiteX3" fmla="*/ 2349713 w 7664276"/>
              <a:gd name="connsiteY3" fmla="*/ 112 h 6952952"/>
              <a:gd name="connsiteX4" fmla="*/ 7662494 w 7664276"/>
              <a:gd name="connsiteY4" fmla="*/ 4113 h 6952952"/>
              <a:gd name="connsiteX5" fmla="*/ 7643530 w 7664276"/>
              <a:gd name="connsiteY5" fmla="*/ 6948922 h 6952952"/>
              <a:gd name="connsiteX0" fmla="*/ 7079478 w 7662533"/>
              <a:gd name="connsiteY0" fmla="*/ 6289165 h 6895051"/>
              <a:gd name="connsiteX1" fmla="*/ 56 w 7662533"/>
              <a:gd name="connsiteY1" fmla="*/ 6895051 h 6895051"/>
              <a:gd name="connsiteX2" fmla="*/ 806162 w 7662533"/>
              <a:gd name="connsiteY2" fmla="*/ 3082979 h 6895051"/>
              <a:gd name="connsiteX3" fmla="*/ 2349717 w 7662533"/>
              <a:gd name="connsiteY3" fmla="*/ 112 h 6895051"/>
              <a:gd name="connsiteX4" fmla="*/ 7662498 w 7662533"/>
              <a:gd name="connsiteY4" fmla="*/ 4113 h 6895051"/>
              <a:gd name="connsiteX5" fmla="*/ 7079478 w 7662533"/>
              <a:gd name="connsiteY5" fmla="*/ 6289165 h 6895051"/>
              <a:gd name="connsiteX0" fmla="*/ 7643530 w 7664276"/>
              <a:gd name="connsiteY0" fmla="*/ 6867900 h 6895051"/>
              <a:gd name="connsiteX1" fmla="*/ 52 w 7664276"/>
              <a:gd name="connsiteY1" fmla="*/ 6895051 h 6895051"/>
              <a:gd name="connsiteX2" fmla="*/ 806158 w 7664276"/>
              <a:gd name="connsiteY2" fmla="*/ 3082979 h 6895051"/>
              <a:gd name="connsiteX3" fmla="*/ 2349713 w 7664276"/>
              <a:gd name="connsiteY3" fmla="*/ 112 h 6895051"/>
              <a:gd name="connsiteX4" fmla="*/ 7662494 w 7664276"/>
              <a:gd name="connsiteY4" fmla="*/ 4113 h 6895051"/>
              <a:gd name="connsiteX5" fmla="*/ 7643530 w 7664276"/>
              <a:gd name="connsiteY5" fmla="*/ 6867900 h 689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4276" h="6895051">
                <a:moveTo>
                  <a:pt x="7643530" y="6867900"/>
                </a:moveTo>
                <a:cubicBezTo>
                  <a:pt x="7655104" y="6893590"/>
                  <a:pt x="-23035" y="6868043"/>
                  <a:pt x="52" y="6895051"/>
                </a:cubicBezTo>
                <a:cubicBezTo>
                  <a:pt x="116" y="6852611"/>
                  <a:pt x="21009" y="5297005"/>
                  <a:pt x="806158" y="3082979"/>
                </a:cubicBezTo>
                <a:cubicBezTo>
                  <a:pt x="1591307" y="868953"/>
                  <a:pt x="2350055" y="-11463"/>
                  <a:pt x="2349713" y="112"/>
                </a:cubicBezTo>
                <a:cubicBezTo>
                  <a:pt x="2349713" y="1445"/>
                  <a:pt x="7650919" y="2780"/>
                  <a:pt x="7662494" y="4113"/>
                </a:cubicBezTo>
                <a:cubicBezTo>
                  <a:pt x="7667726" y="11830"/>
                  <a:pt x="7661448" y="6894907"/>
                  <a:pt x="7643530" y="6867900"/>
                </a:cubicBezTo>
                <a:close/>
              </a:path>
            </a:pathLst>
          </a:custGeom>
          <a:solidFill>
            <a:schemeClr val="bg2">
              <a:lumMod val="90000"/>
            </a:schemeClr>
          </a:solidFill>
        </p:spPr>
        <p:txBody>
          <a:bodyPr anchor="ctr">
            <a:normAutofit/>
          </a:bodyPr>
          <a:lstStyle>
            <a:lvl1pPr marL="0" indent="0" algn="ctr">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39B9CAB-60EE-7C4A-BA45-8CD24B24D828}"/>
              </a:ext>
            </a:extLst>
          </p:cNvPr>
          <p:cNvSpPr>
            <a:spLocks noGrp="1"/>
          </p:cNvSpPr>
          <p:nvPr>
            <p:ph type="body" sz="half" idx="2"/>
          </p:nvPr>
        </p:nvSpPr>
        <p:spPr>
          <a:xfrm>
            <a:off x="839788" y="2229632"/>
            <a:ext cx="3932237" cy="36393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0608691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5FF9-86A6-1F45-A4A8-7F980FFB36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87F339-7197-CD48-ABF2-9E4FBF2A8190}"/>
              </a:ext>
            </a:extLst>
          </p:cNvPr>
          <p:cNvSpPr>
            <a:spLocks noGrp="1"/>
          </p:cNvSpPr>
          <p:nvPr>
            <p:ph idx="1"/>
          </p:nvPr>
        </p:nvSpPr>
        <p:spPr>
          <a:xfrm>
            <a:off x="838200" y="1825625"/>
            <a:ext cx="3780099"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2839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BBBB-9D93-A242-AA1C-DFFBC6A6757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F25D9A-996A-A445-958D-F1C999E4676C}"/>
              </a:ext>
            </a:extLst>
          </p:cNvPr>
          <p:cNvSpPr>
            <a:spLocks noGrp="1"/>
          </p:cNvSpPr>
          <p:nvPr>
            <p:ph type="body" idx="1"/>
          </p:nvPr>
        </p:nvSpPr>
        <p:spPr>
          <a:xfrm>
            <a:off x="839789" y="1690688"/>
            <a:ext cx="3628039"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6C34DD1-3B0A-744E-8FAC-0A9D911030D6}"/>
              </a:ext>
            </a:extLst>
          </p:cNvPr>
          <p:cNvSpPr>
            <a:spLocks noGrp="1"/>
          </p:cNvSpPr>
          <p:nvPr>
            <p:ph sz="half" idx="2"/>
          </p:nvPr>
        </p:nvSpPr>
        <p:spPr>
          <a:xfrm>
            <a:off x="839789" y="2680570"/>
            <a:ext cx="3628039" cy="35186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907092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68FB-3E98-AB47-A8CC-6B7597A8AE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819704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784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1582559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DF-A196-614F-9CD2-F9002CA061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BEF8E0-DE09-9E45-B789-AF39986003F1}"/>
              </a:ext>
            </a:extLst>
          </p:cNvPr>
          <p:cNvSpPr>
            <a:spLocks noGrp="1"/>
          </p:cNvSpPr>
          <p:nvPr>
            <p:ph type="pic" idx="1"/>
          </p:nvPr>
        </p:nvSpPr>
        <p:spPr>
          <a:xfrm>
            <a:off x="4502502" y="-11687"/>
            <a:ext cx="7706431" cy="6895051"/>
          </a:xfrm>
          <a:custGeom>
            <a:avLst/>
            <a:gdLst>
              <a:gd name="connsiteX0" fmla="*/ 6328021 w 6328021"/>
              <a:gd name="connsiteY0" fmla="*/ 3441682 h 6883363"/>
              <a:gd name="connsiteX1" fmla="*/ 3164010 w 6328021"/>
              <a:gd name="connsiteY1" fmla="*/ 6883364 h 6883363"/>
              <a:gd name="connsiteX2" fmla="*/ -1 w 6328021"/>
              <a:gd name="connsiteY2" fmla="*/ 3441682 h 6883363"/>
              <a:gd name="connsiteX3" fmla="*/ 3164010 w 6328021"/>
              <a:gd name="connsiteY3" fmla="*/ 0 h 6883363"/>
              <a:gd name="connsiteX4" fmla="*/ 3164011 w 6328021"/>
              <a:gd name="connsiteY4" fmla="*/ 3441682 h 6883363"/>
              <a:gd name="connsiteX5" fmla="*/ 6328021 w 6328021"/>
              <a:gd name="connsiteY5" fmla="*/ 3441682 h 6883363"/>
              <a:gd name="connsiteX0" fmla="*/ 6679908 w 6679908"/>
              <a:gd name="connsiteY0" fmla="*/ 3453257 h 6894939"/>
              <a:gd name="connsiteX1" fmla="*/ 3515897 w 6679908"/>
              <a:gd name="connsiteY1" fmla="*/ 6894939 h 6894939"/>
              <a:gd name="connsiteX2" fmla="*/ 351886 w 6679908"/>
              <a:gd name="connsiteY2" fmla="*/ 3453257 h 6894939"/>
              <a:gd name="connsiteX3" fmla="*/ 1258834 w 6679908"/>
              <a:gd name="connsiteY3" fmla="*/ 0 h 6894939"/>
              <a:gd name="connsiteX4" fmla="*/ 3515898 w 6679908"/>
              <a:gd name="connsiteY4" fmla="*/ 3453257 h 6894939"/>
              <a:gd name="connsiteX5" fmla="*/ 6679908 w 6679908"/>
              <a:gd name="connsiteY5" fmla="*/ 3453257 h 6894939"/>
              <a:gd name="connsiteX0" fmla="*/ 6679908 w 6679908"/>
              <a:gd name="connsiteY0" fmla="*/ 3821935 h 7263617"/>
              <a:gd name="connsiteX1" fmla="*/ 3515897 w 6679908"/>
              <a:gd name="connsiteY1" fmla="*/ 7263617 h 7263617"/>
              <a:gd name="connsiteX2" fmla="*/ 351886 w 6679908"/>
              <a:gd name="connsiteY2" fmla="*/ 3821935 h 7263617"/>
              <a:gd name="connsiteX3" fmla="*/ 1258834 w 6679908"/>
              <a:gd name="connsiteY3" fmla="*/ 368678 h 7263617"/>
              <a:gd name="connsiteX4" fmla="*/ 6560040 w 6679908"/>
              <a:gd name="connsiteY4" fmla="*/ 326381 h 7263617"/>
              <a:gd name="connsiteX5" fmla="*/ 6679908 w 6679908"/>
              <a:gd name="connsiteY5" fmla="*/ 3821935 h 7263617"/>
              <a:gd name="connsiteX0" fmla="*/ 6679908 w 6679908"/>
              <a:gd name="connsiteY0" fmla="*/ 3495556 h 6937238"/>
              <a:gd name="connsiteX1" fmla="*/ 3515897 w 6679908"/>
              <a:gd name="connsiteY1" fmla="*/ 6937238 h 6937238"/>
              <a:gd name="connsiteX2" fmla="*/ 351886 w 6679908"/>
              <a:gd name="connsiteY2" fmla="*/ 3495556 h 6937238"/>
              <a:gd name="connsiteX3" fmla="*/ 1258834 w 6679908"/>
              <a:gd name="connsiteY3" fmla="*/ 42299 h 6937238"/>
              <a:gd name="connsiteX4" fmla="*/ 6560040 w 6679908"/>
              <a:gd name="connsiteY4" fmla="*/ 2 h 6937238"/>
              <a:gd name="connsiteX5" fmla="*/ 6679908 w 6679908"/>
              <a:gd name="connsiteY5" fmla="*/ 3495556 h 6937238"/>
              <a:gd name="connsiteX0" fmla="*/ 6679908 w 6679908"/>
              <a:gd name="connsiteY0" fmla="*/ 3495556 h 6937238"/>
              <a:gd name="connsiteX1" fmla="*/ 3515897 w 6679908"/>
              <a:gd name="connsiteY1" fmla="*/ 6937238 h 6937238"/>
              <a:gd name="connsiteX2" fmla="*/ 351886 w 6679908"/>
              <a:gd name="connsiteY2" fmla="*/ 3495556 h 6937238"/>
              <a:gd name="connsiteX3" fmla="*/ 1258834 w 6679908"/>
              <a:gd name="connsiteY3" fmla="*/ 42299 h 6937238"/>
              <a:gd name="connsiteX4" fmla="*/ 6560040 w 6679908"/>
              <a:gd name="connsiteY4" fmla="*/ 2 h 6937238"/>
              <a:gd name="connsiteX5" fmla="*/ 6679908 w 6679908"/>
              <a:gd name="connsiteY5" fmla="*/ 3495556 h 6937238"/>
              <a:gd name="connsiteX0" fmla="*/ 6679908 w 6679908"/>
              <a:gd name="connsiteY0" fmla="*/ 3495583 h 6937265"/>
              <a:gd name="connsiteX1" fmla="*/ 3515897 w 6679908"/>
              <a:gd name="connsiteY1" fmla="*/ 6937265 h 6937265"/>
              <a:gd name="connsiteX2" fmla="*/ 351886 w 6679908"/>
              <a:gd name="connsiteY2" fmla="*/ 3495583 h 6937265"/>
              <a:gd name="connsiteX3" fmla="*/ 1258834 w 6679908"/>
              <a:gd name="connsiteY3" fmla="*/ 42326 h 6937265"/>
              <a:gd name="connsiteX4" fmla="*/ 6560040 w 6679908"/>
              <a:gd name="connsiteY4" fmla="*/ 29 h 6937265"/>
              <a:gd name="connsiteX5" fmla="*/ 6679908 w 6679908"/>
              <a:gd name="connsiteY5" fmla="*/ 3495583 h 6937265"/>
              <a:gd name="connsiteX0" fmla="*/ 6679908 w 6679908"/>
              <a:gd name="connsiteY0" fmla="*/ 3453257 h 6894939"/>
              <a:gd name="connsiteX1" fmla="*/ 3515897 w 6679908"/>
              <a:gd name="connsiteY1" fmla="*/ 6894939 h 6894939"/>
              <a:gd name="connsiteX2" fmla="*/ 351886 w 6679908"/>
              <a:gd name="connsiteY2" fmla="*/ 3453257 h 6894939"/>
              <a:gd name="connsiteX3" fmla="*/ 1258834 w 6679908"/>
              <a:gd name="connsiteY3" fmla="*/ 0 h 6894939"/>
              <a:gd name="connsiteX4" fmla="*/ 6212800 w 6679908"/>
              <a:gd name="connsiteY4" fmla="*/ 362816 h 6894939"/>
              <a:gd name="connsiteX5" fmla="*/ 6679908 w 6679908"/>
              <a:gd name="connsiteY5" fmla="*/ 3453257 h 6894939"/>
              <a:gd name="connsiteX0" fmla="*/ 6679908 w 6679908"/>
              <a:gd name="connsiteY0" fmla="*/ 3453257 h 6894939"/>
              <a:gd name="connsiteX1" fmla="*/ 3515897 w 6679908"/>
              <a:gd name="connsiteY1" fmla="*/ 6894939 h 6894939"/>
              <a:gd name="connsiteX2" fmla="*/ 351886 w 6679908"/>
              <a:gd name="connsiteY2" fmla="*/ 3453257 h 6894939"/>
              <a:gd name="connsiteX3" fmla="*/ 1258834 w 6679908"/>
              <a:gd name="connsiteY3" fmla="*/ 0 h 6894939"/>
              <a:gd name="connsiteX4" fmla="*/ 6571615 w 6679908"/>
              <a:gd name="connsiteY4" fmla="*/ 4001 h 6894939"/>
              <a:gd name="connsiteX5" fmla="*/ 6679908 w 6679908"/>
              <a:gd name="connsiteY5" fmla="*/ 3453257 h 6894939"/>
              <a:gd name="connsiteX0" fmla="*/ 6564161 w 6571985"/>
              <a:gd name="connsiteY0" fmla="*/ 6856214 h 7854686"/>
              <a:gd name="connsiteX1" fmla="*/ 3515897 w 6571985"/>
              <a:gd name="connsiteY1" fmla="*/ 6894939 h 7854686"/>
              <a:gd name="connsiteX2" fmla="*/ 351886 w 6571985"/>
              <a:gd name="connsiteY2" fmla="*/ 3453257 h 7854686"/>
              <a:gd name="connsiteX3" fmla="*/ 1258834 w 6571985"/>
              <a:gd name="connsiteY3" fmla="*/ 0 h 7854686"/>
              <a:gd name="connsiteX4" fmla="*/ 6571615 w 6571985"/>
              <a:gd name="connsiteY4" fmla="*/ 4001 h 7854686"/>
              <a:gd name="connsiteX5" fmla="*/ 6564161 w 6571985"/>
              <a:gd name="connsiteY5" fmla="*/ 6856214 h 7854686"/>
              <a:gd name="connsiteX0" fmla="*/ 6564161 w 6576589"/>
              <a:gd name="connsiteY0" fmla="*/ 6856214 h 7854686"/>
              <a:gd name="connsiteX1" fmla="*/ 3515897 w 6576589"/>
              <a:gd name="connsiteY1" fmla="*/ 6894939 h 7854686"/>
              <a:gd name="connsiteX2" fmla="*/ 351886 w 6576589"/>
              <a:gd name="connsiteY2" fmla="*/ 3453257 h 7854686"/>
              <a:gd name="connsiteX3" fmla="*/ 1258834 w 6576589"/>
              <a:gd name="connsiteY3" fmla="*/ 0 h 7854686"/>
              <a:gd name="connsiteX4" fmla="*/ 6571615 w 6576589"/>
              <a:gd name="connsiteY4" fmla="*/ 4001 h 7854686"/>
              <a:gd name="connsiteX5" fmla="*/ 6564161 w 6576589"/>
              <a:gd name="connsiteY5" fmla="*/ 6856214 h 7854686"/>
              <a:gd name="connsiteX0" fmla="*/ 6564161 w 6576589"/>
              <a:gd name="connsiteY0" fmla="*/ 6856214 h 7142774"/>
              <a:gd name="connsiteX1" fmla="*/ 3515897 w 6576589"/>
              <a:gd name="connsiteY1" fmla="*/ 6894939 h 7142774"/>
              <a:gd name="connsiteX2" fmla="*/ 351886 w 6576589"/>
              <a:gd name="connsiteY2" fmla="*/ 3453257 h 7142774"/>
              <a:gd name="connsiteX3" fmla="*/ 1258834 w 6576589"/>
              <a:gd name="connsiteY3" fmla="*/ 0 h 7142774"/>
              <a:gd name="connsiteX4" fmla="*/ 6571615 w 6576589"/>
              <a:gd name="connsiteY4" fmla="*/ 4001 h 7142774"/>
              <a:gd name="connsiteX5" fmla="*/ 6564161 w 6576589"/>
              <a:gd name="connsiteY5" fmla="*/ 6856214 h 7142774"/>
              <a:gd name="connsiteX0" fmla="*/ 7940274 w 7952702"/>
              <a:gd name="connsiteY0" fmla="*/ 6856214 h 7142774"/>
              <a:gd name="connsiteX1" fmla="*/ 285286 w 7952702"/>
              <a:gd name="connsiteY1" fmla="*/ 6894939 h 7142774"/>
              <a:gd name="connsiteX2" fmla="*/ 1727999 w 7952702"/>
              <a:gd name="connsiteY2" fmla="*/ 3453257 h 7142774"/>
              <a:gd name="connsiteX3" fmla="*/ 2634947 w 7952702"/>
              <a:gd name="connsiteY3" fmla="*/ 0 h 7142774"/>
              <a:gd name="connsiteX4" fmla="*/ 7947728 w 7952702"/>
              <a:gd name="connsiteY4" fmla="*/ 4001 h 7142774"/>
              <a:gd name="connsiteX5" fmla="*/ 7940274 w 7952702"/>
              <a:gd name="connsiteY5" fmla="*/ 6856214 h 7142774"/>
              <a:gd name="connsiteX0" fmla="*/ 7655008 w 7667436"/>
              <a:gd name="connsiteY0" fmla="*/ 6856214 h 6897879"/>
              <a:gd name="connsiteX1" fmla="*/ 20 w 7667436"/>
              <a:gd name="connsiteY1" fmla="*/ 6894939 h 6897879"/>
              <a:gd name="connsiteX2" fmla="*/ 1442733 w 7667436"/>
              <a:gd name="connsiteY2" fmla="*/ 3453257 h 6897879"/>
              <a:gd name="connsiteX3" fmla="*/ 2349681 w 7667436"/>
              <a:gd name="connsiteY3" fmla="*/ 0 h 6897879"/>
              <a:gd name="connsiteX4" fmla="*/ 7662462 w 7667436"/>
              <a:gd name="connsiteY4" fmla="*/ 4001 h 6897879"/>
              <a:gd name="connsiteX5" fmla="*/ 7655008 w 7667436"/>
              <a:gd name="connsiteY5" fmla="*/ 6856214 h 6897879"/>
              <a:gd name="connsiteX0" fmla="*/ 8066173 w 8078601"/>
              <a:gd name="connsiteY0" fmla="*/ 6856214 h 7170202"/>
              <a:gd name="connsiteX1" fmla="*/ 411185 w 8078601"/>
              <a:gd name="connsiteY1" fmla="*/ 6894939 h 7170202"/>
              <a:gd name="connsiteX2" fmla="*/ 1217291 w 8078601"/>
              <a:gd name="connsiteY2" fmla="*/ 3082867 h 7170202"/>
              <a:gd name="connsiteX3" fmla="*/ 2760846 w 8078601"/>
              <a:gd name="connsiteY3" fmla="*/ 0 h 7170202"/>
              <a:gd name="connsiteX4" fmla="*/ 8073627 w 8078601"/>
              <a:gd name="connsiteY4" fmla="*/ 4001 h 7170202"/>
              <a:gd name="connsiteX5" fmla="*/ 8066173 w 8078601"/>
              <a:gd name="connsiteY5" fmla="*/ 6856214 h 7170202"/>
              <a:gd name="connsiteX0" fmla="*/ 8066173 w 8078601"/>
              <a:gd name="connsiteY0" fmla="*/ 6856265 h 7170253"/>
              <a:gd name="connsiteX1" fmla="*/ 411185 w 8078601"/>
              <a:gd name="connsiteY1" fmla="*/ 6894990 h 7170253"/>
              <a:gd name="connsiteX2" fmla="*/ 1217291 w 8078601"/>
              <a:gd name="connsiteY2" fmla="*/ 3082918 h 7170253"/>
              <a:gd name="connsiteX3" fmla="*/ 2760846 w 8078601"/>
              <a:gd name="connsiteY3" fmla="*/ 51 h 7170253"/>
              <a:gd name="connsiteX4" fmla="*/ 8073627 w 8078601"/>
              <a:gd name="connsiteY4" fmla="*/ 4052 h 7170253"/>
              <a:gd name="connsiteX5" fmla="*/ 8066173 w 8078601"/>
              <a:gd name="connsiteY5" fmla="*/ 6856265 h 7170253"/>
              <a:gd name="connsiteX0" fmla="*/ 7654990 w 7667418"/>
              <a:gd name="connsiteY0" fmla="*/ 6856265 h 6899356"/>
              <a:gd name="connsiteX1" fmla="*/ 2 w 7667418"/>
              <a:gd name="connsiteY1" fmla="*/ 6894990 h 6899356"/>
              <a:gd name="connsiteX2" fmla="*/ 806108 w 7667418"/>
              <a:gd name="connsiteY2" fmla="*/ 3082918 h 6899356"/>
              <a:gd name="connsiteX3" fmla="*/ 2349663 w 7667418"/>
              <a:gd name="connsiteY3" fmla="*/ 51 h 6899356"/>
              <a:gd name="connsiteX4" fmla="*/ 7662444 w 7667418"/>
              <a:gd name="connsiteY4" fmla="*/ 4052 h 6899356"/>
              <a:gd name="connsiteX5" fmla="*/ 7654990 w 7667418"/>
              <a:gd name="connsiteY5" fmla="*/ 6856265 h 6899356"/>
              <a:gd name="connsiteX0" fmla="*/ 7654990 w 7667418"/>
              <a:gd name="connsiteY0" fmla="*/ 6856282 h 6899373"/>
              <a:gd name="connsiteX1" fmla="*/ 2 w 7667418"/>
              <a:gd name="connsiteY1" fmla="*/ 6895007 h 6899373"/>
              <a:gd name="connsiteX2" fmla="*/ 806108 w 7667418"/>
              <a:gd name="connsiteY2" fmla="*/ 3082935 h 6899373"/>
              <a:gd name="connsiteX3" fmla="*/ 2349663 w 7667418"/>
              <a:gd name="connsiteY3" fmla="*/ 68 h 6899373"/>
              <a:gd name="connsiteX4" fmla="*/ 7662444 w 7667418"/>
              <a:gd name="connsiteY4" fmla="*/ 4069 h 6899373"/>
              <a:gd name="connsiteX5" fmla="*/ 7654990 w 7667418"/>
              <a:gd name="connsiteY5" fmla="*/ 6856282 h 6899373"/>
              <a:gd name="connsiteX0" fmla="*/ 7654990 w 7667418"/>
              <a:gd name="connsiteY0" fmla="*/ 6856326 h 6899417"/>
              <a:gd name="connsiteX1" fmla="*/ 2 w 7667418"/>
              <a:gd name="connsiteY1" fmla="*/ 6895051 h 6899417"/>
              <a:gd name="connsiteX2" fmla="*/ 806108 w 7667418"/>
              <a:gd name="connsiteY2" fmla="*/ 3082979 h 6899417"/>
              <a:gd name="connsiteX3" fmla="*/ 2349663 w 7667418"/>
              <a:gd name="connsiteY3" fmla="*/ 112 h 6899417"/>
              <a:gd name="connsiteX4" fmla="*/ 7662444 w 7667418"/>
              <a:gd name="connsiteY4" fmla="*/ 4113 h 6899417"/>
              <a:gd name="connsiteX5" fmla="*/ 7654990 w 7667418"/>
              <a:gd name="connsiteY5" fmla="*/ 6856326 h 6899417"/>
              <a:gd name="connsiteX0" fmla="*/ 8453956 w 8454716"/>
              <a:gd name="connsiteY0" fmla="*/ 6601683 h 7100288"/>
              <a:gd name="connsiteX1" fmla="*/ 499672 w 8454716"/>
              <a:gd name="connsiteY1" fmla="*/ 6895051 h 7100288"/>
              <a:gd name="connsiteX2" fmla="*/ 1305778 w 8454716"/>
              <a:gd name="connsiteY2" fmla="*/ 3082979 h 7100288"/>
              <a:gd name="connsiteX3" fmla="*/ 2849333 w 8454716"/>
              <a:gd name="connsiteY3" fmla="*/ 112 h 7100288"/>
              <a:gd name="connsiteX4" fmla="*/ 8162114 w 8454716"/>
              <a:gd name="connsiteY4" fmla="*/ 4113 h 7100288"/>
              <a:gd name="connsiteX5" fmla="*/ 8453956 w 8454716"/>
              <a:gd name="connsiteY5" fmla="*/ 6601683 h 7100288"/>
              <a:gd name="connsiteX0" fmla="*/ 8120300 w 8141045"/>
              <a:gd name="connsiteY0" fmla="*/ 6902624 h 7185829"/>
              <a:gd name="connsiteX1" fmla="*/ 476822 w 8141045"/>
              <a:gd name="connsiteY1" fmla="*/ 6895051 h 7185829"/>
              <a:gd name="connsiteX2" fmla="*/ 1282928 w 8141045"/>
              <a:gd name="connsiteY2" fmla="*/ 3082979 h 7185829"/>
              <a:gd name="connsiteX3" fmla="*/ 2826483 w 8141045"/>
              <a:gd name="connsiteY3" fmla="*/ 112 h 7185829"/>
              <a:gd name="connsiteX4" fmla="*/ 8139264 w 8141045"/>
              <a:gd name="connsiteY4" fmla="*/ 4113 h 7185829"/>
              <a:gd name="connsiteX5" fmla="*/ 8120300 w 8141045"/>
              <a:gd name="connsiteY5" fmla="*/ 6902624 h 7185829"/>
              <a:gd name="connsiteX0" fmla="*/ 8120300 w 8141046"/>
              <a:gd name="connsiteY0" fmla="*/ 6925773 h 7193973"/>
              <a:gd name="connsiteX1" fmla="*/ 476822 w 8141046"/>
              <a:gd name="connsiteY1" fmla="*/ 6895051 h 7193973"/>
              <a:gd name="connsiteX2" fmla="*/ 1282928 w 8141046"/>
              <a:gd name="connsiteY2" fmla="*/ 3082979 h 7193973"/>
              <a:gd name="connsiteX3" fmla="*/ 2826483 w 8141046"/>
              <a:gd name="connsiteY3" fmla="*/ 112 h 7193973"/>
              <a:gd name="connsiteX4" fmla="*/ 8139264 w 8141046"/>
              <a:gd name="connsiteY4" fmla="*/ 4113 h 7193973"/>
              <a:gd name="connsiteX5" fmla="*/ 8120300 w 8141046"/>
              <a:gd name="connsiteY5" fmla="*/ 6925773 h 7193973"/>
              <a:gd name="connsiteX0" fmla="*/ 8120300 w 8141046"/>
              <a:gd name="connsiteY0" fmla="*/ 6948922 h 7202390"/>
              <a:gd name="connsiteX1" fmla="*/ 476822 w 8141046"/>
              <a:gd name="connsiteY1" fmla="*/ 6895051 h 7202390"/>
              <a:gd name="connsiteX2" fmla="*/ 1282928 w 8141046"/>
              <a:gd name="connsiteY2" fmla="*/ 3082979 h 7202390"/>
              <a:gd name="connsiteX3" fmla="*/ 2826483 w 8141046"/>
              <a:gd name="connsiteY3" fmla="*/ 112 h 7202390"/>
              <a:gd name="connsiteX4" fmla="*/ 8139264 w 8141046"/>
              <a:gd name="connsiteY4" fmla="*/ 4113 h 7202390"/>
              <a:gd name="connsiteX5" fmla="*/ 8120300 w 8141046"/>
              <a:gd name="connsiteY5" fmla="*/ 6948922 h 7202390"/>
              <a:gd name="connsiteX0" fmla="*/ 8120300 w 8141046"/>
              <a:gd name="connsiteY0" fmla="*/ 6948922 h 7202390"/>
              <a:gd name="connsiteX1" fmla="*/ 476822 w 8141046"/>
              <a:gd name="connsiteY1" fmla="*/ 6895051 h 7202390"/>
              <a:gd name="connsiteX2" fmla="*/ 1282928 w 8141046"/>
              <a:gd name="connsiteY2" fmla="*/ 3082979 h 7202390"/>
              <a:gd name="connsiteX3" fmla="*/ 2826483 w 8141046"/>
              <a:gd name="connsiteY3" fmla="*/ 112 h 7202390"/>
              <a:gd name="connsiteX4" fmla="*/ 8139264 w 8141046"/>
              <a:gd name="connsiteY4" fmla="*/ 4113 h 7202390"/>
              <a:gd name="connsiteX5" fmla="*/ 8120300 w 8141046"/>
              <a:gd name="connsiteY5" fmla="*/ 6948922 h 7202390"/>
              <a:gd name="connsiteX0" fmla="*/ 8120300 w 8141046"/>
              <a:gd name="connsiteY0" fmla="*/ 6948922 h 6952952"/>
              <a:gd name="connsiteX1" fmla="*/ 476822 w 8141046"/>
              <a:gd name="connsiteY1" fmla="*/ 6895051 h 6952952"/>
              <a:gd name="connsiteX2" fmla="*/ 1282928 w 8141046"/>
              <a:gd name="connsiteY2" fmla="*/ 3082979 h 6952952"/>
              <a:gd name="connsiteX3" fmla="*/ 2826483 w 8141046"/>
              <a:gd name="connsiteY3" fmla="*/ 112 h 6952952"/>
              <a:gd name="connsiteX4" fmla="*/ 8139264 w 8141046"/>
              <a:gd name="connsiteY4" fmla="*/ 4113 h 6952952"/>
              <a:gd name="connsiteX5" fmla="*/ 8120300 w 8141046"/>
              <a:gd name="connsiteY5" fmla="*/ 6948922 h 6952952"/>
              <a:gd name="connsiteX0" fmla="*/ 7643530 w 7664276"/>
              <a:gd name="connsiteY0" fmla="*/ 6948922 h 6952952"/>
              <a:gd name="connsiteX1" fmla="*/ 52 w 7664276"/>
              <a:gd name="connsiteY1" fmla="*/ 6895051 h 6952952"/>
              <a:gd name="connsiteX2" fmla="*/ 806158 w 7664276"/>
              <a:gd name="connsiteY2" fmla="*/ 3082979 h 6952952"/>
              <a:gd name="connsiteX3" fmla="*/ 2349713 w 7664276"/>
              <a:gd name="connsiteY3" fmla="*/ 112 h 6952952"/>
              <a:gd name="connsiteX4" fmla="*/ 7662494 w 7664276"/>
              <a:gd name="connsiteY4" fmla="*/ 4113 h 6952952"/>
              <a:gd name="connsiteX5" fmla="*/ 7643530 w 7664276"/>
              <a:gd name="connsiteY5" fmla="*/ 6948922 h 6952952"/>
              <a:gd name="connsiteX0" fmla="*/ 7079478 w 7662533"/>
              <a:gd name="connsiteY0" fmla="*/ 6289165 h 6895051"/>
              <a:gd name="connsiteX1" fmla="*/ 56 w 7662533"/>
              <a:gd name="connsiteY1" fmla="*/ 6895051 h 6895051"/>
              <a:gd name="connsiteX2" fmla="*/ 806162 w 7662533"/>
              <a:gd name="connsiteY2" fmla="*/ 3082979 h 6895051"/>
              <a:gd name="connsiteX3" fmla="*/ 2349717 w 7662533"/>
              <a:gd name="connsiteY3" fmla="*/ 112 h 6895051"/>
              <a:gd name="connsiteX4" fmla="*/ 7662498 w 7662533"/>
              <a:gd name="connsiteY4" fmla="*/ 4113 h 6895051"/>
              <a:gd name="connsiteX5" fmla="*/ 7079478 w 7662533"/>
              <a:gd name="connsiteY5" fmla="*/ 6289165 h 6895051"/>
              <a:gd name="connsiteX0" fmla="*/ 7643530 w 7664276"/>
              <a:gd name="connsiteY0" fmla="*/ 6867900 h 6895051"/>
              <a:gd name="connsiteX1" fmla="*/ 52 w 7664276"/>
              <a:gd name="connsiteY1" fmla="*/ 6895051 h 6895051"/>
              <a:gd name="connsiteX2" fmla="*/ 806158 w 7664276"/>
              <a:gd name="connsiteY2" fmla="*/ 3082979 h 6895051"/>
              <a:gd name="connsiteX3" fmla="*/ 2349713 w 7664276"/>
              <a:gd name="connsiteY3" fmla="*/ 112 h 6895051"/>
              <a:gd name="connsiteX4" fmla="*/ 7662494 w 7664276"/>
              <a:gd name="connsiteY4" fmla="*/ 4113 h 6895051"/>
              <a:gd name="connsiteX5" fmla="*/ 7643530 w 7664276"/>
              <a:gd name="connsiteY5" fmla="*/ 6867900 h 689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4276" h="6895051">
                <a:moveTo>
                  <a:pt x="7643530" y="6867900"/>
                </a:moveTo>
                <a:cubicBezTo>
                  <a:pt x="7655104" y="6893590"/>
                  <a:pt x="-23035" y="6868043"/>
                  <a:pt x="52" y="6895051"/>
                </a:cubicBezTo>
                <a:cubicBezTo>
                  <a:pt x="116" y="6852611"/>
                  <a:pt x="21009" y="5297005"/>
                  <a:pt x="806158" y="3082979"/>
                </a:cubicBezTo>
                <a:cubicBezTo>
                  <a:pt x="1591307" y="868953"/>
                  <a:pt x="2350055" y="-11463"/>
                  <a:pt x="2349713" y="112"/>
                </a:cubicBezTo>
                <a:cubicBezTo>
                  <a:pt x="2349713" y="1445"/>
                  <a:pt x="7650919" y="2780"/>
                  <a:pt x="7662494" y="4113"/>
                </a:cubicBezTo>
                <a:cubicBezTo>
                  <a:pt x="7667726" y="11830"/>
                  <a:pt x="7661448" y="6894907"/>
                  <a:pt x="7643530" y="6867900"/>
                </a:cubicBezTo>
                <a:close/>
              </a:path>
            </a:pathLst>
          </a:custGeom>
          <a:solidFill>
            <a:schemeClr val="bg2">
              <a:lumMod val="90000"/>
            </a:schemeClr>
          </a:solidFill>
        </p:spPr>
        <p:txBody>
          <a:bodyPr anchor="ctr">
            <a:normAutofit/>
          </a:bodyPr>
          <a:lstStyle>
            <a:lvl1pPr marL="0" indent="0" algn="ctr">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39B9CAB-60EE-7C4A-BA45-8CD24B24D828}"/>
              </a:ext>
            </a:extLst>
          </p:cNvPr>
          <p:cNvSpPr>
            <a:spLocks noGrp="1"/>
          </p:cNvSpPr>
          <p:nvPr>
            <p:ph type="body" sz="half" idx="2"/>
          </p:nvPr>
        </p:nvSpPr>
        <p:spPr>
          <a:xfrm>
            <a:off x="839788" y="2229632"/>
            <a:ext cx="3932237" cy="36393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131089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21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97DC-20C8-7C43-B943-DB66977A29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6BBD98-1E2C-9048-9EB9-2C64D1B186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CBD73C65-5737-6946-A3C6-0F8496EEA94F}"/>
              </a:ext>
            </a:extLst>
          </p:cNvPr>
          <p:cNvSpPr>
            <a:spLocks noGrp="1"/>
          </p:cNvSpPr>
          <p:nvPr>
            <p:ph type="body" sz="half" idx="2"/>
          </p:nvPr>
        </p:nvSpPr>
        <p:spPr>
          <a:xfrm>
            <a:off x="839788" y="2242158"/>
            <a:ext cx="3932237" cy="36268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9627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16.jpe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0.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69.xml"/><Relationship Id="rId7" Type="http://schemas.openxmlformats.org/officeDocument/2006/relationships/theme" Target="../theme/theme11.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5.xml"/><Relationship Id="rId7" Type="http://schemas.openxmlformats.org/officeDocument/2006/relationships/theme" Target="../theme/theme12.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8.jpe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37.xml"/><Relationship Id="rId7"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43.xml"/><Relationship Id="rId7"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13.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7.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4.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8.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5.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9.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6"/>
            <a:ext cx="10515600" cy="1174308"/>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28917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27" r:id="rId4"/>
    <p:sldLayoutId id="2147483652" r:id="rId5"/>
    <p:sldLayoutId id="2147483653" r:id="rId6"/>
    <p:sldLayoutId id="2147483654" r:id="rId7"/>
    <p:sldLayoutId id="2147483655" r:id="rId8"/>
    <p:sldLayoutId id="2147483656" r:id="rId9"/>
    <p:sldLayoutId id="2147483657" r:id="rId10"/>
    <p:sldLayoutId id="2147483753" r:id="rId11"/>
  </p:sldLayoutIdLst>
  <p:txStyles>
    <p:title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4520878" cy="116273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4617687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p:txStyles>
    <p:title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4937567" cy="1255331"/>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3780099"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0939578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txStyles>
    <p:titleStyle>
      <a:lvl1pPr algn="l" defTabSz="914400" rtl="0" eaLnBrk="1" latinLnBrk="0" hangingPunct="1">
        <a:lnSpc>
          <a:spcPct val="90000"/>
        </a:lnSpc>
        <a:spcBef>
          <a:spcPct val="0"/>
        </a:spcBef>
        <a:buNone/>
        <a:defRPr sz="3200" b="1" i="1" kern="1200">
          <a:solidFill>
            <a:schemeClr val="bg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4937567" cy="1255331"/>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3780099"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323286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10515600" cy="116273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22017126"/>
      </p:ext>
    </p:extLst>
  </p:cSld>
  <p:clrMap bg1="lt1" tx1="dk1" bg2="lt2" tx2="dk2" accent1="accent1" accent2="accent2" accent3="accent3" accent4="accent4" accent5="accent5" accent6="accent6" hlink="hlink" folHlink="folHlink"/>
  <p:sldLayoutIdLst>
    <p:sldLayoutId id="2147483728"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10515600" cy="116273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798142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xStyles>
    <p:titleStyle>
      <a:lvl1pPr algn="l" defTabSz="914400" rtl="0" eaLnBrk="1" latinLnBrk="0" hangingPunct="1">
        <a:lnSpc>
          <a:spcPct val="90000"/>
        </a:lnSpc>
        <a:spcBef>
          <a:spcPct val="0"/>
        </a:spcBef>
        <a:buNone/>
        <a:defRPr sz="3200" b="1" i="1" kern="1200">
          <a:solidFill>
            <a:schemeClr val="bg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4234841" cy="1220607"/>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4234841"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4298454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algn="l" defTabSz="914400" rtl="0" eaLnBrk="1" latinLnBrk="0" hangingPunct="1">
        <a:lnSpc>
          <a:spcPct val="90000"/>
        </a:lnSpc>
        <a:spcBef>
          <a:spcPct val="0"/>
        </a:spcBef>
        <a:buNone/>
        <a:defRPr sz="3200" b="1" i="1" kern="1200">
          <a:solidFill>
            <a:schemeClr val="bg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10515600" cy="116273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09370721"/>
      </p:ext>
    </p:extLst>
  </p:cSld>
  <p:clrMap bg1="lt1" tx1="dk1" bg2="lt2" tx2="dk2" accent1="accent1" accent2="accent2" accent3="accent3" accent4="accent4" accent5="accent5" accent6="accent6" hlink="hlink" folHlink="folHlink"/>
  <p:sldLayoutIdLst>
    <p:sldLayoutId id="2147483698" r:id="rId1"/>
    <p:sldLayoutId id="2147483701" r:id="rId2"/>
    <p:sldLayoutId id="2147483702"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3200" b="1" i="1" kern="1200">
          <a:solidFill>
            <a:schemeClr val="bg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6511724" cy="116273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8656762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xStyles>
    <p:title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4520878" cy="116273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9198548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txStyles>
    <p:title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4520878" cy="116273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5221631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txStyles>
    <p:title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9EA9-AF6D-D148-AD8D-66B31DE715DF}"/>
              </a:ext>
            </a:extLst>
          </p:cNvPr>
          <p:cNvSpPr>
            <a:spLocks noGrp="1"/>
          </p:cNvSpPr>
          <p:nvPr>
            <p:ph type="title"/>
          </p:nvPr>
        </p:nvSpPr>
        <p:spPr>
          <a:xfrm>
            <a:off x="838200" y="365125"/>
            <a:ext cx="4520878" cy="116273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4403B99-FB21-9144-A28B-EA1DE33DB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7648730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8.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8.jpg"/><Relationship Id="rId7" Type="http://schemas.openxmlformats.org/officeDocument/2006/relationships/diagramColors" Target="../diagrams/colors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5136-BEE2-DA41-8AB7-233C5C9B02D9}"/>
              </a:ext>
            </a:extLst>
          </p:cNvPr>
          <p:cNvSpPr>
            <a:spLocks noGrp="1"/>
          </p:cNvSpPr>
          <p:nvPr>
            <p:ph type="ctrTitle"/>
          </p:nvPr>
        </p:nvSpPr>
        <p:spPr>
          <a:xfrm>
            <a:off x="684756" y="1600200"/>
            <a:ext cx="5246812" cy="2387600"/>
          </a:xfrm>
        </p:spPr>
        <p:txBody>
          <a:bodyPr/>
          <a:lstStyle/>
          <a:p>
            <a:r>
              <a:rPr lang="en-US" dirty="0"/>
              <a:t>CQC Single  Assessment Framework</a:t>
            </a:r>
          </a:p>
        </p:txBody>
      </p:sp>
      <p:sp>
        <p:nvSpPr>
          <p:cNvPr id="3" name="Subtitle 2">
            <a:extLst>
              <a:ext uri="{FF2B5EF4-FFF2-40B4-BE49-F238E27FC236}">
                <a16:creationId xmlns:a16="http://schemas.microsoft.com/office/drawing/2014/main" id="{4EA25E7B-A17F-AA40-B0E3-DDC74C030EE7}"/>
              </a:ext>
            </a:extLst>
          </p:cNvPr>
          <p:cNvSpPr>
            <a:spLocks noGrp="1"/>
          </p:cNvSpPr>
          <p:nvPr>
            <p:ph type="subTitle" idx="1"/>
          </p:nvPr>
        </p:nvSpPr>
        <p:spPr/>
        <p:txBody>
          <a:bodyPr/>
          <a:lstStyle/>
          <a:p>
            <a:r>
              <a:rPr lang="en-US" dirty="0"/>
              <a:t>Preparing for the new approach </a:t>
            </a:r>
          </a:p>
        </p:txBody>
      </p:sp>
    </p:spTree>
    <p:extLst>
      <p:ext uri="{BB962C8B-B14F-4D97-AF65-F5344CB8AC3E}">
        <p14:creationId xmlns:p14="http://schemas.microsoft.com/office/powerpoint/2010/main" val="399742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a:extLst>
              <a:ext uri="{FF2B5EF4-FFF2-40B4-BE49-F238E27FC236}">
                <a16:creationId xmlns:a16="http://schemas.microsoft.com/office/drawing/2014/main" id="{244D5D3B-E462-2B76-9297-772E2649278D}"/>
              </a:ext>
            </a:extLst>
          </p:cNvPr>
          <p:cNvSpPr/>
          <p:nvPr/>
        </p:nvSpPr>
        <p:spPr>
          <a:xfrm>
            <a:off x="0" y="487165"/>
            <a:ext cx="6095999" cy="1326082"/>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sp>
        <p:nvSpPr>
          <p:cNvPr id="2" name="Title 1">
            <a:extLst>
              <a:ext uri="{FF2B5EF4-FFF2-40B4-BE49-F238E27FC236}">
                <a16:creationId xmlns:a16="http://schemas.microsoft.com/office/drawing/2014/main" id="{9EDEE5BA-1672-0DB5-1F72-D154AFDCCF19}"/>
              </a:ext>
            </a:extLst>
          </p:cNvPr>
          <p:cNvSpPr>
            <a:spLocks noGrp="1"/>
          </p:cNvSpPr>
          <p:nvPr>
            <p:ph type="title"/>
          </p:nvPr>
        </p:nvSpPr>
        <p:spPr>
          <a:xfrm>
            <a:off x="0" y="825987"/>
            <a:ext cx="5353878" cy="641040"/>
          </a:xfrm>
        </p:spPr>
        <p:txBody>
          <a:bodyPr/>
          <a:lstStyle/>
          <a:p>
            <a:r>
              <a:rPr lang="en-GB" dirty="0">
                <a:solidFill>
                  <a:schemeClr val="bg1"/>
                </a:solidFill>
              </a:rPr>
              <a:t>New CQC Teams</a:t>
            </a:r>
          </a:p>
        </p:txBody>
      </p:sp>
      <p:graphicFrame>
        <p:nvGraphicFramePr>
          <p:cNvPr id="9" name="Diagram 8">
            <a:extLst>
              <a:ext uri="{FF2B5EF4-FFF2-40B4-BE49-F238E27FC236}">
                <a16:creationId xmlns:a16="http://schemas.microsoft.com/office/drawing/2014/main" id="{5A2849DF-DE8F-CE34-4068-468A134D931A}"/>
              </a:ext>
            </a:extLst>
          </p:cNvPr>
          <p:cNvGraphicFramePr/>
          <p:nvPr>
            <p:extLst>
              <p:ext uri="{D42A27DB-BD31-4B8C-83A1-F6EECF244321}">
                <p14:modId xmlns:p14="http://schemas.microsoft.com/office/powerpoint/2010/main" val="1058368838"/>
              </p:ext>
            </p:extLst>
          </p:nvPr>
        </p:nvGraphicFramePr>
        <p:xfrm>
          <a:off x="5950225" y="2146852"/>
          <a:ext cx="5522844" cy="3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FB1BCD3-EA66-AC96-0057-7BF606B5ABF9}"/>
              </a:ext>
            </a:extLst>
          </p:cNvPr>
          <p:cNvSpPr txBox="1"/>
          <p:nvPr/>
        </p:nvSpPr>
        <p:spPr>
          <a:xfrm>
            <a:off x="5950225" y="5416728"/>
            <a:ext cx="5268569" cy="954107"/>
          </a:xfrm>
          <a:prstGeom prst="rect">
            <a:avLst/>
          </a:prstGeom>
          <a:noFill/>
        </p:spPr>
        <p:txBody>
          <a:bodyPr wrap="square">
            <a:spAutoFit/>
          </a:bodyPr>
          <a:lstStyle/>
          <a:p>
            <a:r>
              <a:rPr lang="en-GB" sz="800" b="1" dirty="0">
                <a:solidFill>
                  <a:srgbClr val="F94400"/>
                </a:solidFill>
                <a:effectLst/>
                <a:latin typeface="Montserrat" pitchFamily="2" charset="77"/>
              </a:rPr>
              <a:t>Regulatory Teams</a:t>
            </a:r>
          </a:p>
          <a:p>
            <a:r>
              <a:rPr lang="en-GB" sz="800" dirty="0">
                <a:solidFill>
                  <a:srgbClr val="F94400"/>
                </a:solidFill>
                <a:latin typeface="Montserrat" pitchFamily="2" charset="77"/>
              </a:rPr>
              <a:t>L</a:t>
            </a:r>
            <a:r>
              <a:rPr lang="en-GB" sz="800" dirty="0">
                <a:solidFill>
                  <a:srgbClr val="F94400"/>
                </a:solidFill>
                <a:effectLst/>
                <a:latin typeface="Montserrat" pitchFamily="2" charset="77"/>
              </a:rPr>
              <a:t>ed by the Chief Inspectors, and focuses on raising standards, policy oversight, and external influence </a:t>
            </a:r>
          </a:p>
          <a:p>
            <a:endParaRPr lang="en-GB" sz="800" b="1" dirty="0">
              <a:solidFill>
                <a:srgbClr val="F94400"/>
              </a:solidFill>
              <a:effectLst/>
              <a:latin typeface="Montserrat" pitchFamily="2" charset="77"/>
            </a:endParaRPr>
          </a:p>
          <a:p>
            <a:r>
              <a:rPr lang="en-GB" sz="800" b="1" dirty="0">
                <a:solidFill>
                  <a:srgbClr val="F94400"/>
                </a:solidFill>
                <a:effectLst/>
                <a:latin typeface="Montserrat" pitchFamily="2" charset="77"/>
              </a:rPr>
              <a:t>Operational </a:t>
            </a:r>
            <a:r>
              <a:rPr lang="en-GB" sz="800" b="1" dirty="0">
                <a:solidFill>
                  <a:srgbClr val="F94400"/>
                </a:solidFill>
                <a:latin typeface="Montserrat" pitchFamily="2" charset="77"/>
              </a:rPr>
              <a:t>T</a:t>
            </a:r>
            <a:r>
              <a:rPr lang="en-GB" sz="800" b="1" dirty="0">
                <a:solidFill>
                  <a:srgbClr val="F94400"/>
                </a:solidFill>
                <a:effectLst/>
                <a:latin typeface="Montserrat" pitchFamily="2" charset="77"/>
              </a:rPr>
              <a:t>eams </a:t>
            </a:r>
          </a:p>
          <a:p>
            <a:r>
              <a:rPr lang="en-GB" sz="800" dirty="0">
                <a:solidFill>
                  <a:srgbClr val="F94400"/>
                </a:solidFill>
                <a:latin typeface="Montserrat" pitchFamily="2" charset="77"/>
              </a:rPr>
              <a:t>W</a:t>
            </a:r>
            <a:r>
              <a:rPr lang="en-GB" sz="800" dirty="0">
                <a:solidFill>
                  <a:srgbClr val="F94400"/>
                </a:solidFill>
                <a:effectLst/>
                <a:latin typeface="Montserrat" pitchFamily="2" charset="77"/>
              </a:rPr>
              <a:t>ork across four geographic networks, with a mix of specialist skills and knowledge to regulate in a way that mirrors how care is delivered </a:t>
            </a:r>
          </a:p>
        </p:txBody>
      </p:sp>
      <p:pic>
        <p:nvPicPr>
          <p:cNvPr id="7" name="Picture 6">
            <a:extLst>
              <a:ext uri="{FF2B5EF4-FFF2-40B4-BE49-F238E27FC236}">
                <a16:creationId xmlns:a16="http://schemas.microsoft.com/office/drawing/2014/main" id="{FA6A96E9-CD3E-BE7D-268B-5E9F946004C6}"/>
              </a:ext>
            </a:extLst>
          </p:cNvPr>
          <p:cNvPicPr>
            <a:picLocks noChangeAspect="1"/>
          </p:cNvPicPr>
          <p:nvPr/>
        </p:nvPicPr>
        <p:blipFill>
          <a:blip r:embed="rId8"/>
          <a:stretch>
            <a:fillRect/>
          </a:stretch>
        </p:blipFill>
        <p:spPr>
          <a:xfrm>
            <a:off x="363955" y="1968862"/>
            <a:ext cx="4625968" cy="4401973"/>
          </a:xfrm>
          <a:prstGeom prst="rect">
            <a:avLst/>
          </a:prstGeom>
          <a:ln>
            <a:solidFill>
              <a:srgbClr val="3C3B71"/>
            </a:solidFill>
          </a:ln>
        </p:spPr>
      </p:pic>
    </p:spTree>
    <p:extLst>
      <p:ext uri="{BB962C8B-B14F-4D97-AF65-F5344CB8AC3E}">
        <p14:creationId xmlns:p14="http://schemas.microsoft.com/office/powerpoint/2010/main" val="353610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654975" y="2209482"/>
            <a:ext cx="2713990" cy="375920"/>
          </a:xfrm>
          <a:prstGeom prst="rect">
            <a:avLst/>
          </a:prstGeom>
        </p:spPr>
        <p:txBody>
          <a:bodyPr vert="horz" wrap="square" lIns="0" tIns="12065" rIns="0" bIns="0" rtlCol="0">
            <a:spAutoFit/>
          </a:bodyPr>
          <a:lstStyle/>
          <a:p>
            <a:pPr marL="12700">
              <a:lnSpc>
                <a:spcPct val="100000"/>
              </a:lnSpc>
              <a:spcBef>
                <a:spcPts val="95"/>
              </a:spcBef>
            </a:pPr>
            <a:r>
              <a:rPr sz="2300" b="0" spc="20" dirty="0">
                <a:solidFill>
                  <a:srgbClr val="FFFFFF"/>
                </a:solidFill>
                <a:latin typeface="Roboto Light"/>
                <a:cs typeface="Roboto Light"/>
              </a:rPr>
              <a:t>The </a:t>
            </a:r>
            <a:r>
              <a:rPr sz="2300" b="0" spc="30" dirty="0">
                <a:solidFill>
                  <a:srgbClr val="FFFFFF"/>
                </a:solidFill>
                <a:latin typeface="Roboto Light"/>
                <a:cs typeface="Roboto Light"/>
              </a:rPr>
              <a:t>5 </a:t>
            </a:r>
            <a:r>
              <a:rPr sz="2300" b="0" spc="20" dirty="0">
                <a:solidFill>
                  <a:srgbClr val="FFFFFF"/>
                </a:solidFill>
                <a:latin typeface="Roboto Light"/>
                <a:cs typeface="Roboto Light"/>
              </a:rPr>
              <a:t>Key</a:t>
            </a:r>
            <a:r>
              <a:rPr sz="2300" b="0" spc="-60" dirty="0">
                <a:solidFill>
                  <a:srgbClr val="FFFFFF"/>
                </a:solidFill>
                <a:latin typeface="Roboto Light"/>
                <a:cs typeface="Roboto Light"/>
              </a:rPr>
              <a:t> </a:t>
            </a:r>
            <a:r>
              <a:rPr sz="2300" b="0" spc="25" dirty="0">
                <a:solidFill>
                  <a:srgbClr val="FFFFFF"/>
                </a:solidFill>
                <a:latin typeface="Roboto Light"/>
                <a:cs typeface="Roboto Light"/>
              </a:rPr>
              <a:t>Questions</a:t>
            </a:r>
            <a:endParaRPr sz="2300">
              <a:latin typeface="Roboto Light"/>
              <a:cs typeface="Roboto Light"/>
            </a:endParaRPr>
          </a:p>
        </p:txBody>
      </p:sp>
      <p:sp>
        <p:nvSpPr>
          <p:cNvPr id="6" name="object 6"/>
          <p:cNvSpPr txBox="1"/>
          <p:nvPr/>
        </p:nvSpPr>
        <p:spPr>
          <a:xfrm>
            <a:off x="7418273" y="2231212"/>
            <a:ext cx="1015365" cy="375920"/>
          </a:xfrm>
          <a:prstGeom prst="rect">
            <a:avLst/>
          </a:prstGeom>
        </p:spPr>
        <p:txBody>
          <a:bodyPr vert="horz" wrap="square" lIns="0" tIns="12065" rIns="0" bIns="0" rtlCol="0">
            <a:spAutoFit/>
          </a:bodyPr>
          <a:lstStyle/>
          <a:p>
            <a:pPr marL="12700">
              <a:lnSpc>
                <a:spcPct val="100000"/>
              </a:lnSpc>
              <a:spcBef>
                <a:spcPts val="95"/>
              </a:spcBef>
            </a:pPr>
            <a:r>
              <a:rPr sz="2300" b="0" spc="-15" dirty="0">
                <a:solidFill>
                  <a:srgbClr val="FFFFFF"/>
                </a:solidFill>
                <a:latin typeface="Roboto Light"/>
                <a:cs typeface="Roboto Light"/>
              </a:rPr>
              <a:t>Ra</a:t>
            </a:r>
            <a:r>
              <a:rPr sz="2300" b="0" spc="15" dirty="0">
                <a:solidFill>
                  <a:srgbClr val="FFFFFF"/>
                </a:solidFill>
                <a:latin typeface="Roboto Light"/>
                <a:cs typeface="Roboto Light"/>
              </a:rPr>
              <a:t>t</a:t>
            </a:r>
            <a:r>
              <a:rPr sz="2300" b="0" spc="70" dirty="0">
                <a:solidFill>
                  <a:srgbClr val="FFFFFF"/>
                </a:solidFill>
                <a:latin typeface="Roboto Light"/>
                <a:cs typeface="Roboto Light"/>
              </a:rPr>
              <a:t>i</a:t>
            </a:r>
            <a:r>
              <a:rPr sz="2300" b="0" spc="10" dirty="0">
                <a:solidFill>
                  <a:srgbClr val="FFFFFF"/>
                </a:solidFill>
                <a:latin typeface="Roboto Light"/>
                <a:cs typeface="Roboto Light"/>
              </a:rPr>
              <a:t>ngs</a:t>
            </a:r>
            <a:endParaRPr sz="2300">
              <a:latin typeface="Roboto Light"/>
              <a:cs typeface="Roboto Light"/>
            </a:endParaRPr>
          </a:p>
        </p:txBody>
      </p:sp>
      <p:grpSp>
        <p:nvGrpSpPr>
          <p:cNvPr id="7" name="object 7"/>
          <p:cNvGrpSpPr/>
          <p:nvPr/>
        </p:nvGrpSpPr>
        <p:grpSpPr>
          <a:xfrm>
            <a:off x="1024645" y="2552152"/>
            <a:ext cx="9119870" cy="3538854"/>
            <a:chOff x="1361694" y="2910839"/>
            <a:chExt cx="9119870" cy="3538854"/>
          </a:xfrm>
        </p:grpSpPr>
        <p:sp>
          <p:nvSpPr>
            <p:cNvPr id="8" name="object 8"/>
            <p:cNvSpPr/>
            <p:nvPr/>
          </p:nvSpPr>
          <p:spPr>
            <a:xfrm>
              <a:off x="1418844" y="2967989"/>
              <a:ext cx="4211751" cy="1649730"/>
            </a:xfrm>
            <a:prstGeom prst="rect">
              <a:avLst/>
            </a:prstGeom>
            <a:blipFill>
              <a:blip r:embed="rId2" cstate="print"/>
              <a:stretch>
                <a:fillRect/>
              </a:stretch>
            </a:blipFill>
            <a:ln>
              <a:solidFill>
                <a:srgbClr val="7030A0"/>
              </a:solidFill>
            </a:ln>
          </p:spPr>
          <p:txBody>
            <a:bodyPr wrap="square" lIns="0" tIns="0" rIns="0" bIns="0" rtlCol="0"/>
            <a:lstStyle/>
            <a:p>
              <a:endParaRPr/>
            </a:p>
          </p:txBody>
        </p:sp>
        <p:sp>
          <p:nvSpPr>
            <p:cNvPr id="9" name="object 9"/>
            <p:cNvSpPr/>
            <p:nvPr/>
          </p:nvSpPr>
          <p:spPr>
            <a:xfrm>
              <a:off x="1390269" y="2939414"/>
              <a:ext cx="4270375" cy="1706880"/>
            </a:xfrm>
            <a:custGeom>
              <a:avLst/>
              <a:gdLst/>
              <a:ahLst/>
              <a:cxnLst/>
              <a:rect l="l" t="t" r="r" b="b"/>
              <a:pathLst>
                <a:path w="4270375" h="1706879">
                  <a:moveTo>
                    <a:pt x="0" y="0"/>
                  </a:moveTo>
                  <a:lnTo>
                    <a:pt x="4270248" y="0"/>
                  </a:lnTo>
                  <a:lnTo>
                    <a:pt x="4270248" y="1706880"/>
                  </a:lnTo>
                  <a:lnTo>
                    <a:pt x="0" y="1706880"/>
                  </a:lnTo>
                  <a:lnTo>
                    <a:pt x="0" y="0"/>
                  </a:lnTo>
                  <a:close/>
                </a:path>
              </a:pathLst>
            </a:custGeom>
            <a:ln w="57149">
              <a:solidFill>
                <a:srgbClr val="7030A0"/>
              </a:solidFill>
            </a:ln>
          </p:spPr>
          <p:txBody>
            <a:bodyPr wrap="square" lIns="0" tIns="0" rIns="0" bIns="0" rtlCol="0"/>
            <a:lstStyle/>
            <a:p>
              <a:endParaRPr/>
            </a:p>
          </p:txBody>
        </p:sp>
        <p:sp>
          <p:nvSpPr>
            <p:cNvPr id="10" name="object 10"/>
            <p:cNvSpPr/>
            <p:nvPr/>
          </p:nvSpPr>
          <p:spPr>
            <a:xfrm>
              <a:off x="1418844" y="4754884"/>
              <a:ext cx="4213098" cy="1635996"/>
            </a:xfrm>
            <a:prstGeom prst="rect">
              <a:avLst/>
            </a:prstGeom>
            <a:blipFill>
              <a:blip r:embed="rId3" cstate="print"/>
              <a:stretch>
                <a:fillRect/>
              </a:stretch>
            </a:blipFill>
            <a:ln>
              <a:solidFill>
                <a:srgbClr val="7030A0"/>
              </a:solidFill>
            </a:ln>
          </p:spPr>
          <p:txBody>
            <a:bodyPr wrap="square" lIns="0" tIns="0" rIns="0" bIns="0" rtlCol="0"/>
            <a:lstStyle/>
            <a:p>
              <a:endParaRPr/>
            </a:p>
          </p:txBody>
        </p:sp>
        <p:sp>
          <p:nvSpPr>
            <p:cNvPr id="11" name="object 11"/>
            <p:cNvSpPr/>
            <p:nvPr/>
          </p:nvSpPr>
          <p:spPr>
            <a:xfrm>
              <a:off x="1390269" y="4726304"/>
              <a:ext cx="4270375" cy="1693545"/>
            </a:xfrm>
            <a:custGeom>
              <a:avLst/>
              <a:gdLst/>
              <a:ahLst/>
              <a:cxnLst/>
              <a:rect l="l" t="t" r="r" b="b"/>
              <a:pathLst>
                <a:path w="4270375" h="1693545">
                  <a:moveTo>
                    <a:pt x="0" y="0"/>
                  </a:moveTo>
                  <a:lnTo>
                    <a:pt x="4270248" y="0"/>
                  </a:lnTo>
                  <a:lnTo>
                    <a:pt x="4270248" y="1693164"/>
                  </a:lnTo>
                  <a:lnTo>
                    <a:pt x="0" y="1693164"/>
                  </a:lnTo>
                  <a:lnTo>
                    <a:pt x="0" y="0"/>
                  </a:lnTo>
                  <a:close/>
                </a:path>
              </a:pathLst>
            </a:custGeom>
            <a:ln w="57150">
              <a:solidFill>
                <a:srgbClr val="7030A0"/>
              </a:solidFill>
            </a:ln>
          </p:spPr>
          <p:txBody>
            <a:bodyPr wrap="square" lIns="0" tIns="0" rIns="0" bIns="0" rtlCol="0"/>
            <a:lstStyle/>
            <a:p>
              <a:endParaRPr/>
            </a:p>
          </p:txBody>
        </p:sp>
        <p:sp>
          <p:nvSpPr>
            <p:cNvPr id="12" name="object 12"/>
            <p:cNvSpPr/>
            <p:nvPr/>
          </p:nvSpPr>
          <p:spPr>
            <a:xfrm>
              <a:off x="6210300" y="4754879"/>
              <a:ext cx="4213859" cy="1637538"/>
            </a:xfrm>
            <a:prstGeom prst="rect">
              <a:avLst/>
            </a:prstGeom>
            <a:blipFill>
              <a:blip r:embed="rId4" cstate="print"/>
              <a:stretch>
                <a:fillRect/>
              </a:stretch>
            </a:blipFill>
            <a:ln>
              <a:solidFill>
                <a:srgbClr val="7030A0"/>
              </a:solidFill>
            </a:ln>
          </p:spPr>
          <p:txBody>
            <a:bodyPr wrap="square" lIns="0" tIns="0" rIns="0" bIns="0" rtlCol="0"/>
            <a:lstStyle/>
            <a:p>
              <a:endParaRPr/>
            </a:p>
          </p:txBody>
        </p:sp>
        <p:sp>
          <p:nvSpPr>
            <p:cNvPr id="13" name="object 13"/>
            <p:cNvSpPr/>
            <p:nvPr/>
          </p:nvSpPr>
          <p:spPr>
            <a:xfrm>
              <a:off x="6181725" y="4726304"/>
              <a:ext cx="4271010" cy="1694814"/>
            </a:xfrm>
            <a:custGeom>
              <a:avLst/>
              <a:gdLst/>
              <a:ahLst/>
              <a:cxnLst/>
              <a:rect l="l" t="t" r="r" b="b"/>
              <a:pathLst>
                <a:path w="4271009" h="1694814">
                  <a:moveTo>
                    <a:pt x="0" y="0"/>
                  </a:moveTo>
                  <a:lnTo>
                    <a:pt x="4271009" y="0"/>
                  </a:lnTo>
                  <a:lnTo>
                    <a:pt x="4271009" y="1694688"/>
                  </a:lnTo>
                  <a:lnTo>
                    <a:pt x="0" y="1694688"/>
                  </a:lnTo>
                  <a:lnTo>
                    <a:pt x="0" y="0"/>
                  </a:lnTo>
                  <a:close/>
                </a:path>
              </a:pathLst>
            </a:custGeom>
            <a:ln w="57149">
              <a:solidFill>
                <a:srgbClr val="7030A0"/>
              </a:solidFill>
            </a:ln>
          </p:spPr>
          <p:txBody>
            <a:bodyPr wrap="square" lIns="0" tIns="0" rIns="0" bIns="0" rtlCol="0"/>
            <a:lstStyle/>
            <a:p>
              <a:endParaRPr/>
            </a:p>
          </p:txBody>
        </p:sp>
        <p:sp>
          <p:nvSpPr>
            <p:cNvPr id="14" name="object 14"/>
            <p:cNvSpPr/>
            <p:nvPr/>
          </p:nvSpPr>
          <p:spPr>
            <a:xfrm>
              <a:off x="6210300" y="2967989"/>
              <a:ext cx="4197337" cy="1648955"/>
            </a:xfrm>
            <a:prstGeom prst="rect">
              <a:avLst/>
            </a:prstGeom>
            <a:blipFill>
              <a:blip r:embed="rId5" cstate="print"/>
              <a:stretch>
                <a:fillRect/>
              </a:stretch>
            </a:blipFill>
            <a:ln>
              <a:solidFill>
                <a:srgbClr val="7030A0"/>
              </a:solidFill>
            </a:ln>
          </p:spPr>
          <p:txBody>
            <a:bodyPr wrap="square" lIns="0" tIns="0" rIns="0" bIns="0" rtlCol="0"/>
            <a:lstStyle/>
            <a:p>
              <a:endParaRPr/>
            </a:p>
          </p:txBody>
        </p:sp>
        <p:sp>
          <p:nvSpPr>
            <p:cNvPr id="15" name="object 15"/>
            <p:cNvSpPr/>
            <p:nvPr/>
          </p:nvSpPr>
          <p:spPr>
            <a:xfrm>
              <a:off x="6181725" y="2939414"/>
              <a:ext cx="4257040" cy="1706245"/>
            </a:xfrm>
            <a:custGeom>
              <a:avLst/>
              <a:gdLst/>
              <a:ahLst/>
              <a:cxnLst/>
              <a:rect l="l" t="t" r="r" b="b"/>
              <a:pathLst>
                <a:path w="4257040" h="1706245">
                  <a:moveTo>
                    <a:pt x="0" y="0"/>
                  </a:moveTo>
                  <a:lnTo>
                    <a:pt x="4256532" y="0"/>
                  </a:lnTo>
                  <a:lnTo>
                    <a:pt x="4256532" y="1706118"/>
                  </a:lnTo>
                  <a:lnTo>
                    <a:pt x="0" y="1706118"/>
                  </a:lnTo>
                  <a:lnTo>
                    <a:pt x="0" y="0"/>
                  </a:lnTo>
                  <a:close/>
                </a:path>
              </a:pathLst>
            </a:custGeom>
            <a:ln w="57150">
              <a:solidFill>
                <a:srgbClr val="7030A0"/>
              </a:solidFill>
            </a:ln>
          </p:spPr>
          <p:txBody>
            <a:bodyPr wrap="square" lIns="0" tIns="0" rIns="0" bIns="0" rtlCol="0"/>
            <a:lstStyle/>
            <a:p>
              <a:endParaRPr/>
            </a:p>
          </p:txBody>
        </p:sp>
      </p:grpSp>
      <p:sp>
        <p:nvSpPr>
          <p:cNvPr id="16" name="TextBox 15">
            <a:extLst>
              <a:ext uri="{FF2B5EF4-FFF2-40B4-BE49-F238E27FC236}">
                <a16:creationId xmlns:a16="http://schemas.microsoft.com/office/drawing/2014/main" id="{A1AB6FBA-4F8F-A1AC-BC0B-A347D5B15015}"/>
              </a:ext>
            </a:extLst>
          </p:cNvPr>
          <p:cNvSpPr txBox="1"/>
          <p:nvPr/>
        </p:nvSpPr>
        <p:spPr>
          <a:xfrm>
            <a:off x="1053220" y="1956122"/>
            <a:ext cx="4240326" cy="369332"/>
          </a:xfrm>
          <a:prstGeom prst="rect">
            <a:avLst/>
          </a:prstGeom>
          <a:noFill/>
          <a:ln>
            <a:solidFill>
              <a:srgbClr val="3C3B71"/>
            </a:solidFill>
          </a:ln>
        </p:spPr>
        <p:txBody>
          <a:bodyPr wrap="square" rtlCol="0">
            <a:spAutoFit/>
          </a:bodyPr>
          <a:lstStyle/>
          <a:p>
            <a:r>
              <a:rPr lang="en-GB" dirty="0">
                <a:latin typeface="Montserrat" pitchFamily="2" charset="77"/>
              </a:rPr>
              <a:t>The 5 Key Questions </a:t>
            </a:r>
          </a:p>
        </p:txBody>
      </p:sp>
      <p:sp>
        <p:nvSpPr>
          <p:cNvPr id="17" name="TextBox 16">
            <a:extLst>
              <a:ext uri="{FF2B5EF4-FFF2-40B4-BE49-F238E27FC236}">
                <a16:creationId xmlns:a16="http://schemas.microsoft.com/office/drawing/2014/main" id="{3957BF48-6C4F-44C3-158D-D49A1297D788}"/>
              </a:ext>
            </a:extLst>
          </p:cNvPr>
          <p:cNvSpPr txBox="1"/>
          <p:nvPr/>
        </p:nvSpPr>
        <p:spPr>
          <a:xfrm>
            <a:off x="5830262" y="1956122"/>
            <a:ext cx="4240326" cy="369332"/>
          </a:xfrm>
          <a:prstGeom prst="rect">
            <a:avLst/>
          </a:prstGeom>
          <a:noFill/>
          <a:ln>
            <a:solidFill>
              <a:srgbClr val="3C3B71"/>
            </a:solidFill>
          </a:ln>
        </p:spPr>
        <p:txBody>
          <a:bodyPr wrap="square" rtlCol="0">
            <a:spAutoFit/>
          </a:bodyPr>
          <a:lstStyle/>
          <a:p>
            <a:r>
              <a:rPr lang="en-GB" dirty="0">
                <a:latin typeface="Montserrat" pitchFamily="2" charset="77"/>
              </a:rPr>
              <a:t>Ratings Categories </a:t>
            </a:r>
          </a:p>
        </p:txBody>
      </p:sp>
      <p:sp>
        <p:nvSpPr>
          <p:cNvPr id="18" name="object 8">
            <a:extLst>
              <a:ext uri="{FF2B5EF4-FFF2-40B4-BE49-F238E27FC236}">
                <a16:creationId xmlns:a16="http://schemas.microsoft.com/office/drawing/2014/main" id="{4ECC252C-FEEA-9318-A76D-1482F7D9F4A8}"/>
              </a:ext>
            </a:extLst>
          </p:cNvPr>
          <p:cNvSpPr/>
          <p:nvPr/>
        </p:nvSpPr>
        <p:spPr>
          <a:xfrm>
            <a:off x="0" y="284187"/>
            <a:ext cx="6095999"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dirty="0"/>
          </a:p>
        </p:txBody>
      </p:sp>
      <p:sp>
        <p:nvSpPr>
          <p:cNvPr id="19" name="Title 1">
            <a:extLst>
              <a:ext uri="{FF2B5EF4-FFF2-40B4-BE49-F238E27FC236}">
                <a16:creationId xmlns:a16="http://schemas.microsoft.com/office/drawing/2014/main" id="{43A3389F-3CCF-038B-B40C-6C42C1C1DC88}"/>
              </a:ext>
            </a:extLst>
          </p:cNvPr>
          <p:cNvSpPr txBox="1">
            <a:spLocks/>
          </p:cNvSpPr>
          <p:nvPr/>
        </p:nvSpPr>
        <p:spPr>
          <a:xfrm>
            <a:off x="0" y="600847"/>
            <a:ext cx="6095999" cy="6964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r>
              <a:rPr lang="en-GB" dirty="0">
                <a:solidFill>
                  <a:schemeClr val="bg1"/>
                </a:solidFill>
              </a:rPr>
              <a:t>What is staying the same?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480873"/>
            <a:ext cx="7524509" cy="6216802"/>
            <a:chOff x="0" y="392430"/>
            <a:chExt cx="7463155" cy="5928359"/>
          </a:xfrm>
        </p:grpSpPr>
        <p:sp>
          <p:nvSpPr>
            <p:cNvPr id="5" name="object 5"/>
            <p:cNvSpPr/>
            <p:nvPr/>
          </p:nvSpPr>
          <p:spPr>
            <a:xfrm>
              <a:off x="617773" y="3203772"/>
              <a:ext cx="5553027" cy="2851597"/>
            </a:xfrm>
            <a:prstGeom prst="rect">
              <a:avLst/>
            </a:prstGeom>
            <a:blipFill>
              <a:blip r:embed="rId2" cstate="print"/>
              <a:stretch>
                <a:fillRect/>
              </a:stretch>
            </a:blipFill>
            <a:ln>
              <a:solidFill>
                <a:srgbClr val="3C3B71"/>
              </a:solidFill>
            </a:ln>
          </p:spPr>
          <p:txBody>
            <a:bodyPr wrap="square" lIns="0" tIns="0" rIns="0" bIns="0" rtlCol="0"/>
            <a:lstStyle/>
            <a:p>
              <a:endParaRPr/>
            </a:p>
          </p:txBody>
        </p:sp>
        <p:sp>
          <p:nvSpPr>
            <p:cNvPr id="6" name="object 6"/>
            <p:cNvSpPr/>
            <p:nvPr/>
          </p:nvSpPr>
          <p:spPr>
            <a:xfrm>
              <a:off x="468248" y="3103244"/>
              <a:ext cx="6402705" cy="3217545"/>
            </a:xfrm>
            <a:custGeom>
              <a:avLst/>
              <a:gdLst/>
              <a:ahLst/>
              <a:cxnLst/>
              <a:rect l="l" t="t" r="r" b="b"/>
              <a:pathLst>
                <a:path w="6402705" h="3217545">
                  <a:moveTo>
                    <a:pt x="118402" y="0"/>
                  </a:moveTo>
                  <a:lnTo>
                    <a:pt x="6283921" y="0"/>
                  </a:lnTo>
                  <a:lnTo>
                    <a:pt x="6306604" y="2286"/>
                  </a:lnTo>
                  <a:lnTo>
                    <a:pt x="6349568" y="20358"/>
                  </a:lnTo>
                  <a:lnTo>
                    <a:pt x="6381965" y="52755"/>
                  </a:lnTo>
                  <a:lnTo>
                    <a:pt x="6400038" y="95719"/>
                  </a:lnTo>
                  <a:lnTo>
                    <a:pt x="6402324" y="118402"/>
                  </a:lnTo>
                  <a:lnTo>
                    <a:pt x="6402324" y="3098761"/>
                  </a:lnTo>
                  <a:lnTo>
                    <a:pt x="6393027" y="3144012"/>
                  </a:lnTo>
                  <a:lnTo>
                    <a:pt x="6367310" y="3182162"/>
                  </a:lnTo>
                  <a:lnTo>
                    <a:pt x="6329171" y="3207867"/>
                  </a:lnTo>
                  <a:lnTo>
                    <a:pt x="6283921" y="3217164"/>
                  </a:lnTo>
                  <a:lnTo>
                    <a:pt x="118402" y="3217164"/>
                  </a:lnTo>
                  <a:lnTo>
                    <a:pt x="73152" y="3207867"/>
                  </a:lnTo>
                  <a:lnTo>
                    <a:pt x="35001" y="3182162"/>
                  </a:lnTo>
                  <a:lnTo>
                    <a:pt x="9296" y="3144012"/>
                  </a:lnTo>
                  <a:lnTo>
                    <a:pt x="0" y="3098761"/>
                  </a:lnTo>
                  <a:lnTo>
                    <a:pt x="0" y="118402"/>
                  </a:lnTo>
                  <a:lnTo>
                    <a:pt x="9296" y="73152"/>
                  </a:lnTo>
                  <a:lnTo>
                    <a:pt x="35001" y="35013"/>
                  </a:lnTo>
                  <a:lnTo>
                    <a:pt x="73152" y="9296"/>
                  </a:lnTo>
                  <a:lnTo>
                    <a:pt x="118402" y="0"/>
                  </a:lnTo>
                  <a:close/>
                </a:path>
              </a:pathLst>
            </a:custGeom>
            <a:ln w="57150">
              <a:solidFill>
                <a:srgbClr val="FFFFFF"/>
              </a:solidFill>
            </a:ln>
          </p:spPr>
          <p:txBody>
            <a:bodyPr wrap="square" lIns="0" tIns="0" rIns="0" bIns="0" rtlCol="0"/>
            <a:lstStyle/>
            <a:p>
              <a:endParaRPr/>
            </a:p>
          </p:txBody>
        </p:sp>
        <p:sp>
          <p:nvSpPr>
            <p:cNvPr id="7" name="object 7"/>
            <p:cNvSpPr/>
            <p:nvPr/>
          </p:nvSpPr>
          <p:spPr>
            <a:xfrm>
              <a:off x="0" y="534543"/>
              <a:ext cx="7463155" cy="1268095"/>
            </a:xfrm>
            <a:custGeom>
              <a:avLst/>
              <a:gdLst/>
              <a:ahLst/>
              <a:cxnLst/>
              <a:rect l="l" t="t" r="r" b="b"/>
              <a:pathLst>
                <a:path w="7463155" h="1268095">
                  <a:moveTo>
                    <a:pt x="0" y="0"/>
                  </a:moveTo>
                  <a:lnTo>
                    <a:pt x="7010666" y="0"/>
                  </a:lnTo>
                  <a:lnTo>
                    <a:pt x="7059914" y="2652"/>
                  </a:lnTo>
                  <a:lnTo>
                    <a:pt x="7107626" y="10424"/>
                  </a:lnTo>
                  <a:lnTo>
                    <a:pt x="7153526" y="23042"/>
                  </a:lnTo>
                  <a:lnTo>
                    <a:pt x="7197338" y="40229"/>
                  </a:lnTo>
                  <a:lnTo>
                    <a:pt x="7238788" y="61709"/>
                  </a:lnTo>
                  <a:lnTo>
                    <a:pt x="7277598" y="87206"/>
                  </a:lnTo>
                  <a:lnTo>
                    <a:pt x="7313494" y="116446"/>
                  </a:lnTo>
                  <a:lnTo>
                    <a:pt x="7346200" y="149152"/>
                  </a:lnTo>
                  <a:lnTo>
                    <a:pt x="7375440" y="185048"/>
                  </a:lnTo>
                  <a:lnTo>
                    <a:pt x="7400937" y="223858"/>
                  </a:lnTo>
                  <a:lnTo>
                    <a:pt x="7422417" y="265308"/>
                  </a:lnTo>
                  <a:lnTo>
                    <a:pt x="7439604" y="309120"/>
                  </a:lnTo>
                  <a:lnTo>
                    <a:pt x="7452222" y="355020"/>
                  </a:lnTo>
                  <a:lnTo>
                    <a:pt x="7459994" y="402732"/>
                  </a:lnTo>
                  <a:lnTo>
                    <a:pt x="7462647" y="451980"/>
                  </a:lnTo>
                  <a:lnTo>
                    <a:pt x="7462647" y="815987"/>
                  </a:lnTo>
                  <a:lnTo>
                    <a:pt x="7459994" y="865235"/>
                  </a:lnTo>
                  <a:lnTo>
                    <a:pt x="7452222" y="912947"/>
                  </a:lnTo>
                  <a:lnTo>
                    <a:pt x="7439604" y="958847"/>
                  </a:lnTo>
                  <a:lnTo>
                    <a:pt x="7422417" y="1002659"/>
                  </a:lnTo>
                  <a:lnTo>
                    <a:pt x="7400937" y="1044109"/>
                  </a:lnTo>
                  <a:lnTo>
                    <a:pt x="7375440" y="1082919"/>
                  </a:lnTo>
                  <a:lnTo>
                    <a:pt x="7346200" y="1118815"/>
                  </a:lnTo>
                  <a:lnTo>
                    <a:pt x="7313494" y="1151521"/>
                  </a:lnTo>
                  <a:lnTo>
                    <a:pt x="7277598" y="1180761"/>
                  </a:lnTo>
                  <a:lnTo>
                    <a:pt x="7238788" y="1206258"/>
                  </a:lnTo>
                  <a:lnTo>
                    <a:pt x="7197338" y="1227738"/>
                  </a:lnTo>
                  <a:lnTo>
                    <a:pt x="7153526" y="1244925"/>
                  </a:lnTo>
                  <a:lnTo>
                    <a:pt x="7107626" y="1257543"/>
                  </a:lnTo>
                  <a:lnTo>
                    <a:pt x="7059914" y="1265315"/>
                  </a:lnTo>
                  <a:lnTo>
                    <a:pt x="7010666" y="1267968"/>
                  </a:lnTo>
                  <a:lnTo>
                    <a:pt x="0" y="1267968"/>
                  </a:lnTo>
                </a:path>
              </a:pathLst>
            </a:custGeom>
            <a:ln w="63500">
              <a:solidFill>
                <a:srgbClr val="FFFFFF"/>
              </a:solidFill>
            </a:ln>
          </p:spPr>
          <p:txBody>
            <a:bodyPr wrap="square" lIns="0" tIns="0" rIns="0" bIns="0" rtlCol="0"/>
            <a:lstStyle/>
            <a:p>
              <a:endParaRPr/>
            </a:p>
          </p:txBody>
        </p:sp>
        <p:sp>
          <p:nvSpPr>
            <p:cNvPr id="8" name="object 8"/>
            <p:cNvSpPr/>
            <p:nvPr/>
          </p:nvSpPr>
          <p:spPr>
            <a:xfrm>
              <a:off x="0" y="392430"/>
              <a:ext cx="7331709" cy="1268095"/>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grpSp>
      <p:sp>
        <p:nvSpPr>
          <p:cNvPr id="9" name="object 9"/>
          <p:cNvSpPr txBox="1">
            <a:spLocks noGrp="1"/>
          </p:cNvSpPr>
          <p:nvPr>
            <p:ph type="title"/>
          </p:nvPr>
        </p:nvSpPr>
        <p:spPr>
          <a:xfrm>
            <a:off x="334739" y="596439"/>
            <a:ext cx="6592699" cy="954405"/>
          </a:xfrm>
          <a:prstGeom prst="rect">
            <a:avLst/>
          </a:prstGeom>
        </p:spPr>
        <p:txBody>
          <a:bodyPr vert="horz" wrap="square" lIns="0" tIns="12700" rIns="0" bIns="0" rtlCol="0">
            <a:spAutoFit/>
          </a:bodyPr>
          <a:lstStyle/>
          <a:p>
            <a:pPr marL="12700">
              <a:lnSpc>
                <a:spcPct val="100000"/>
              </a:lnSpc>
              <a:spcBef>
                <a:spcPts val="100"/>
              </a:spcBef>
            </a:pPr>
            <a:r>
              <a:rPr sz="4000" spc="-5" dirty="0">
                <a:solidFill>
                  <a:schemeClr val="bg1"/>
                </a:solidFill>
              </a:rPr>
              <a:t>What is</a:t>
            </a:r>
            <a:r>
              <a:rPr sz="4000" spc="-15" dirty="0">
                <a:solidFill>
                  <a:schemeClr val="bg1"/>
                </a:solidFill>
              </a:rPr>
              <a:t> </a:t>
            </a:r>
            <a:r>
              <a:rPr sz="4000" spc="-5" dirty="0">
                <a:solidFill>
                  <a:schemeClr val="bg1"/>
                </a:solidFill>
              </a:rPr>
              <a:t>changing?</a:t>
            </a:r>
            <a:endParaRPr sz="4000" dirty="0">
              <a:solidFill>
                <a:schemeClr val="bg1"/>
              </a:solidFill>
            </a:endParaRPr>
          </a:p>
          <a:p>
            <a:pPr marL="12700">
              <a:lnSpc>
                <a:spcPct val="100000"/>
              </a:lnSpc>
              <a:spcBef>
                <a:spcPts val="110"/>
              </a:spcBef>
            </a:pPr>
            <a:r>
              <a:rPr sz="2000" b="0" spc="75" dirty="0">
                <a:solidFill>
                  <a:schemeClr val="bg1"/>
                </a:solidFill>
                <a:latin typeface="Roboto Light"/>
                <a:cs typeface="Roboto Light"/>
              </a:rPr>
              <a:t>A </a:t>
            </a:r>
            <a:r>
              <a:rPr sz="2000" b="0" spc="30" dirty="0">
                <a:solidFill>
                  <a:schemeClr val="bg1"/>
                </a:solidFill>
                <a:latin typeface="Roboto Light"/>
                <a:cs typeface="Roboto Light"/>
              </a:rPr>
              <a:t>single </a:t>
            </a:r>
            <a:r>
              <a:rPr sz="2000" b="0" spc="15" dirty="0">
                <a:solidFill>
                  <a:schemeClr val="bg1"/>
                </a:solidFill>
                <a:latin typeface="Roboto Light"/>
                <a:cs typeface="Roboto Light"/>
              </a:rPr>
              <a:t>framework </a:t>
            </a:r>
            <a:r>
              <a:rPr sz="2000" b="0" spc="80" dirty="0">
                <a:solidFill>
                  <a:schemeClr val="bg1"/>
                </a:solidFill>
                <a:latin typeface="Roboto Light"/>
                <a:cs typeface="Roboto Light"/>
              </a:rPr>
              <a:t>- </a:t>
            </a:r>
            <a:r>
              <a:rPr sz="2000" b="0" spc="20" dirty="0">
                <a:solidFill>
                  <a:schemeClr val="bg1"/>
                </a:solidFill>
                <a:latin typeface="Roboto Light"/>
                <a:cs typeface="Roboto Light"/>
              </a:rPr>
              <a:t>the </a:t>
            </a:r>
            <a:r>
              <a:rPr sz="2000" b="0" dirty="0">
                <a:solidFill>
                  <a:schemeClr val="bg1"/>
                </a:solidFill>
                <a:latin typeface="Roboto Light"/>
                <a:cs typeface="Roboto Light"/>
              </a:rPr>
              <a:t>same </a:t>
            </a:r>
            <a:r>
              <a:rPr sz="2000" b="0" spc="25" dirty="0">
                <a:solidFill>
                  <a:schemeClr val="bg1"/>
                </a:solidFill>
                <a:latin typeface="Roboto Light"/>
                <a:cs typeface="Roboto Light"/>
              </a:rPr>
              <a:t>criteria for </a:t>
            </a:r>
            <a:r>
              <a:rPr sz="2000" b="0" spc="40" dirty="0">
                <a:solidFill>
                  <a:schemeClr val="bg1"/>
                </a:solidFill>
                <a:latin typeface="Roboto Light"/>
                <a:cs typeface="Roboto Light"/>
              </a:rPr>
              <a:t>all</a:t>
            </a:r>
            <a:r>
              <a:rPr sz="2000" b="0" spc="-75" dirty="0">
                <a:solidFill>
                  <a:schemeClr val="bg1"/>
                </a:solidFill>
                <a:latin typeface="Roboto Light"/>
                <a:cs typeface="Roboto Light"/>
              </a:rPr>
              <a:t> </a:t>
            </a:r>
            <a:r>
              <a:rPr sz="2000" b="0" spc="25" dirty="0">
                <a:solidFill>
                  <a:schemeClr val="bg1"/>
                </a:solidFill>
                <a:latin typeface="Roboto Light"/>
                <a:cs typeface="Roboto Light"/>
              </a:rPr>
              <a:t>services</a:t>
            </a:r>
            <a:endParaRPr sz="2000" dirty="0">
              <a:solidFill>
                <a:schemeClr val="bg1"/>
              </a:solidFill>
              <a:latin typeface="Roboto Light"/>
              <a:cs typeface="Roboto Light"/>
            </a:endParaRPr>
          </a:p>
        </p:txBody>
      </p:sp>
      <p:sp>
        <p:nvSpPr>
          <p:cNvPr id="10" name="object 10"/>
          <p:cNvSpPr/>
          <p:nvPr/>
        </p:nvSpPr>
        <p:spPr>
          <a:xfrm>
            <a:off x="445008" y="2269998"/>
            <a:ext cx="3430904" cy="619125"/>
          </a:xfrm>
          <a:custGeom>
            <a:avLst/>
            <a:gdLst/>
            <a:ahLst/>
            <a:cxnLst/>
            <a:rect l="l" t="t" r="r" b="b"/>
            <a:pathLst>
              <a:path w="3430904" h="619125">
                <a:moveTo>
                  <a:pt x="3189503" y="0"/>
                </a:moveTo>
                <a:lnTo>
                  <a:pt x="241020" y="0"/>
                </a:lnTo>
                <a:lnTo>
                  <a:pt x="192447" y="4896"/>
                </a:lnTo>
                <a:lnTo>
                  <a:pt x="147205" y="18941"/>
                </a:lnTo>
                <a:lnTo>
                  <a:pt x="106265" y="41163"/>
                </a:lnTo>
                <a:lnTo>
                  <a:pt x="70594" y="70594"/>
                </a:lnTo>
                <a:lnTo>
                  <a:pt x="41163" y="106265"/>
                </a:lnTo>
                <a:lnTo>
                  <a:pt x="18941" y="147205"/>
                </a:lnTo>
                <a:lnTo>
                  <a:pt x="4896" y="192447"/>
                </a:lnTo>
                <a:lnTo>
                  <a:pt x="0" y="241020"/>
                </a:lnTo>
                <a:lnTo>
                  <a:pt x="0" y="377736"/>
                </a:lnTo>
                <a:lnTo>
                  <a:pt x="4896" y="426308"/>
                </a:lnTo>
                <a:lnTo>
                  <a:pt x="18941" y="471548"/>
                </a:lnTo>
                <a:lnTo>
                  <a:pt x="41163" y="512487"/>
                </a:lnTo>
                <a:lnTo>
                  <a:pt x="70594" y="548155"/>
                </a:lnTo>
                <a:lnTo>
                  <a:pt x="106265" y="577584"/>
                </a:lnTo>
                <a:lnTo>
                  <a:pt x="147205" y="599804"/>
                </a:lnTo>
                <a:lnTo>
                  <a:pt x="192447" y="613847"/>
                </a:lnTo>
                <a:lnTo>
                  <a:pt x="241020" y="618744"/>
                </a:lnTo>
                <a:lnTo>
                  <a:pt x="3189503" y="618744"/>
                </a:lnTo>
                <a:lnTo>
                  <a:pt x="3238076" y="613847"/>
                </a:lnTo>
                <a:lnTo>
                  <a:pt x="3283318" y="599804"/>
                </a:lnTo>
                <a:lnTo>
                  <a:pt x="3324258" y="577584"/>
                </a:lnTo>
                <a:lnTo>
                  <a:pt x="3359929" y="548155"/>
                </a:lnTo>
                <a:lnTo>
                  <a:pt x="3389360" y="512487"/>
                </a:lnTo>
                <a:lnTo>
                  <a:pt x="3411582" y="471548"/>
                </a:lnTo>
                <a:lnTo>
                  <a:pt x="3425627" y="426308"/>
                </a:lnTo>
                <a:lnTo>
                  <a:pt x="3430524" y="377736"/>
                </a:lnTo>
                <a:lnTo>
                  <a:pt x="3430524" y="241020"/>
                </a:lnTo>
                <a:lnTo>
                  <a:pt x="3425627" y="192447"/>
                </a:lnTo>
                <a:lnTo>
                  <a:pt x="3411582" y="147205"/>
                </a:lnTo>
                <a:lnTo>
                  <a:pt x="3389360" y="106265"/>
                </a:lnTo>
                <a:lnTo>
                  <a:pt x="3359929" y="70594"/>
                </a:lnTo>
                <a:lnTo>
                  <a:pt x="3324258" y="41163"/>
                </a:lnTo>
                <a:lnTo>
                  <a:pt x="3283318" y="18941"/>
                </a:lnTo>
                <a:lnTo>
                  <a:pt x="3238076" y="4896"/>
                </a:lnTo>
                <a:lnTo>
                  <a:pt x="3189503" y="0"/>
                </a:lnTo>
                <a:close/>
              </a:path>
            </a:pathLst>
          </a:custGeom>
          <a:solidFill>
            <a:srgbClr val="3C3B71"/>
          </a:solidFill>
        </p:spPr>
        <p:txBody>
          <a:bodyPr wrap="square" lIns="0" tIns="0" rIns="0" bIns="0" rtlCol="0"/>
          <a:lstStyle/>
          <a:p>
            <a:endParaRPr/>
          </a:p>
        </p:txBody>
      </p:sp>
      <p:sp>
        <p:nvSpPr>
          <p:cNvPr id="11" name="object 11"/>
          <p:cNvSpPr txBox="1"/>
          <p:nvPr/>
        </p:nvSpPr>
        <p:spPr>
          <a:xfrm>
            <a:off x="622852" y="2377617"/>
            <a:ext cx="3074505" cy="366126"/>
          </a:xfrm>
          <a:prstGeom prst="rect">
            <a:avLst/>
          </a:prstGeom>
        </p:spPr>
        <p:txBody>
          <a:bodyPr vert="horz" wrap="square" lIns="0" tIns="12065" rIns="0" bIns="0" rtlCol="0">
            <a:spAutoFit/>
          </a:bodyPr>
          <a:lstStyle/>
          <a:p>
            <a:pPr marL="12700">
              <a:lnSpc>
                <a:spcPct val="100000"/>
              </a:lnSpc>
              <a:spcBef>
                <a:spcPts val="95"/>
              </a:spcBef>
            </a:pPr>
            <a:r>
              <a:rPr sz="2300" b="0" spc="35" dirty="0">
                <a:solidFill>
                  <a:srgbClr val="FFFFFF"/>
                </a:solidFill>
                <a:latin typeface="Montserrat" pitchFamily="2" charset="77"/>
                <a:cs typeface="Roboto Light"/>
              </a:rPr>
              <a:t>Old</a:t>
            </a:r>
            <a:r>
              <a:rPr sz="2300" b="0" spc="-45" dirty="0">
                <a:solidFill>
                  <a:srgbClr val="FFFFFF"/>
                </a:solidFill>
                <a:latin typeface="Montserrat" pitchFamily="2" charset="77"/>
                <a:cs typeface="Roboto Light"/>
              </a:rPr>
              <a:t> </a:t>
            </a:r>
            <a:r>
              <a:rPr sz="2300" b="0" spc="10" dirty="0">
                <a:solidFill>
                  <a:srgbClr val="FFFFFF"/>
                </a:solidFill>
                <a:latin typeface="Montserrat" pitchFamily="2" charset="77"/>
                <a:cs typeface="Roboto Light"/>
              </a:rPr>
              <a:t>system</a:t>
            </a:r>
            <a:r>
              <a:rPr lang="en-GB" sz="2300" b="0" spc="10" dirty="0">
                <a:solidFill>
                  <a:srgbClr val="FFFFFF"/>
                </a:solidFill>
                <a:latin typeface="Montserrat" pitchFamily="2" charset="77"/>
                <a:cs typeface="Roboto Light"/>
              </a:rPr>
              <a:t> </a:t>
            </a:r>
            <a:r>
              <a:rPr lang="en-GB" sz="1200" b="0" spc="10" dirty="0">
                <a:solidFill>
                  <a:srgbClr val="FFFFFF"/>
                </a:solidFill>
                <a:latin typeface="Montserrat" pitchFamily="2" charset="77"/>
                <a:cs typeface="Roboto Light"/>
              </a:rPr>
              <a:t>(4 Frameworks) </a:t>
            </a:r>
            <a:endParaRPr sz="1200" dirty="0">
              <a:latin typeface="Montserrat" pitchFamily="2" charset="77"/>
              <a:cs typeface="Roboto Light"/>
            </a:endParaRPr>
          </a:p>
        </p:txBody>
      </p:sp>
      <p:sp>
        <p:nvSpPr>
          <p:cNvPr id="12" name="object 12"/>
          <p:cNvSpPr/>
          <p:nvPr/>
        </p:nvSpPr>
        <p:spPr>
          <a:xfrm>
            <a:off x="7462266" y="2327910"/>
            <a:ext cx="3430904" cy="619760"/>
          </a:xfrm>
          <a:custGeom>
            <a:avLst/>
            <a:gdLst/>
            <a:ahLst/>
            <a:cxnLst/>
            <a:rect l="l" t="t" r="r" b="b"/>
            <a:pathLst>
              <a:path w="3430904" h="619760">
                <a:moveTo>
                  <a:pt x="3189211" y="0"/>
                </a:moveTo>
                <a:lnTo>
                  <a:pt x="241312" y="0"/>
                </a:lnTo>
                <a:lnTo>
                  <a:pt x="192679" y="4902"/>
                </a:lnTo>
                <a:lnTo>
                  <a:pt x="147382" y="18963"/>
                </a:lnTo>
                <a:lnTo>
                  <a:pt x="106392" y="41212"/>
                </a:lnTo>
                <a:lnTo>
                  <a:pt x="70678" y="70678"/>
                </a:lnTo>
                <a:lnTo>
                  <a:pt x="41212" y="106392"/>
                </a:lnTo>
                <a:lnTo>
                  <a:pt x="18963" y="147382"/>
                </a:lnTo>
                <a:lnTo>
                  <a:pt x="4902" y="192679"/>
                </a:lnTo>
                <a:lnTo>
                  <a:pt x="0" y="241312"/>
                </a:lnTo>
                <a:lnTo>
                  <a:pt x="0" y="378193"/>
                </a:lnTo>
                <a:lnTo>
                  <a:pt x="4902" y="426826"/>
                </a:lnTo>
                <a:lnTo>
                  <a:pt x="18963" y="472123"/>
                </a:lnTo>
                <a:lnTo>
                  <a:pt x="41212" y="513113"/>
                </a:lnTo>
                <a:lnTo>
                  <a:pt x="70678" y="548827"/>
                </a:lnTo>
                <a:lnTo>
                  <a:pt x="106392" y="578293"/>
                </a:lnTo>
                <a:lnTo>
                  <a:pt x="147382" y="600542"/>
                </a:lnTo>
                <a:lnTo>
                  <a:pt x="192679" y="614603"/>
                </a:lnTo>
                <a:lnTo>
                  <a:pt x="241312" y="619505"/>
                </a:lnTo>
                <a:lnTo>
                  <a:pt x="3189211" y="619505"/>
                </a:lnTo>
                <a:lnTo>
                  <a:pt x="3237844" y="614603"/>
                </a:lnTo>
                <a:lnTo>
                  <a:pt x="3283141" y="600542"/>
                </a:lnTo>
                <a:lnTo>
                  <a:pt x="3324131" y="578293"/>
                </a:lnTo>
                <a:lnTo>
                  <a:pt x="3359845" y="548827"/>
                </a:lnTo>
                <a:lnTo>
                  <a:pt x="3389311" y="513113"/>
                </a:lnTo>
                <a:lnTo>
                  <a:pt x="3411560" y="472123"/>
                </a:lnTo>
                <a:lnTo>
                  <a:pt x="3425621" y="426826"/>
                </a:lnTo>
                <a:lnTo>
                  <a:pt x="3430524" y="378193"/>
                </a:lnTo>
                <a:lnTo>
                  <a:pt x="3430524" y="241312"/>
                </a:lnTo>
                <a:lnTo>
                  <a:pt x="3425621" y="192679"/>
                </a:lnTo>
                <a:lnTo>
                  <a:pt x="3411560" y="147382"/>
                </a:lnTo>
                <a:lnTo>
                  <a:pt x="3389311" y="106392"/>
                </a:lnTo>
                <a:lnTo>
                  <a:pt x="3359845" y="70678"/>
                </a:lnTo>
                <a:lnTo>
                  <a:pt x="3324131" y="41212"/>
                </a:lnTo>
                <a:lnTo>
                  <a:pt x="3283141" y="18963"/>
                </a:lnTo>
                <a:lnTo>
                  <a:pt x="3237844" y="4902"/>
                </a:lnTo>
                <a:lnTo>
                  <a:pt x="3189211" y="0"/>
                </a:lnTo>
                <a:close/>
              </a:path>
            </a:pathLst>
          </a:custGeom>
          <a:solidFill>
            <a:srgbClr val="3C3B71"/>
          </a:solidFill>
        </p:spPr>
        <p:txBody>
          <a:bodyPr wrap="square" lIns="0" tIns="0" rIns="0" bIns="0" rtlCol="0"/>
          <a:lstStyle/>
          <a:p>
            <a:endParaRPr/>
          </a:p>
        </p:txBody>
      </p:sp>
      <p:sp>
        <p:nvSpPr>
          <p:cNvPr id="13" name="object 13"/>
          <p:cNvSpPr txBox="1"/>
          <p:nvPr/>
        </p:nvSpPr>
        <p:spPr>
          <a:xfrm>
            <a:off x="7606035" y="2436037"/>
            <a:ext cx="3114974" cy="366126"/>
          </a:xfrm>
          <a:prstGeom prst="rect">
            <a:avLst/>
          </a:prstGeom>
        </p:spPr>
        <p:txBody>
          <a:bodyPr vert="horz" wrap="square" lIns="0" tIns="12065" rIns="0" bIns="0" rtlCol="0">
            <a:spAutoFit/>
          </a:bodyPr>
          <a:lstStyle/>
          <a:p>
            <a:pPr marL="12700">
              <a:lnSpc>
                <a:spcPct val="100000"/>
              </a:lnSpc>
              <a:spcBef>
                <a:spcPts val="95"/>
              </a:spcBef>
            </a:pPr>
            <a:r>
              <a:rPr sz="2300" b="0" dirty="0">
                <a:solidFill>
                  <a:srgbClr val="FFFFFF"/>
                </a:solidFill>
                <a:latin typeface="Montserrat" pitchFamily="2" charset="77"/>
                <a:cs typeface="Roboto Light"/>
              </a:rPr>
              <a:t>New</a:t>
            </a:r>
            <a:r>
              <a:rPr sz="2300" b="0" spc="-30" dirty="0">
                <a:solidFill>
                  <a:srgbClr val="FFFFFF"/>
                </a:solidFill>
                <a:latin typeface="Montserrat" pitchFamily="2" charset="77"/>
                <a:cs typeface="Roboto Light"/>
              </a:rPr>
              <a:t> </a:t>
            </a:r>
            <a:r>
              <a:rPr sz="2300" b="0" spc="10" dirty="0">
                <a:solidFill>
                  <a:srgbClr val="FFFFFF"/>
                </a:solidFill>
                <a:latin typeface="Montserrat" pitchFamily="2" charset="77"/>
                <a:cs typeface="Roboto Light"/>
              </a:rPr>
              <a:t>system</a:t>
            </a:r>
            <a:endParaRPr sz="2300" dirty="0">
              <a:latin typeface="Montserrat" pitchFamily="2" charset="77"/>
              <a:cs typeface="Roboto Light"/>
            </a:endParaRPr>
          </a:p>
        </p:txBody>
      </p:sp>
      <p:grpSp>
        <p:nvGrpSpPr>
          <p:cNvPr id="14" name="object 14"/>
          <p:cNvGrpSpPr/>
          <p:nvPr/>
        </p:nvGrpSpPr>
        <p:grpSpPr>
          <a:xfrm>
            <a:off x="7444740" y="3143250"/>
            <a:ext cx="3946525" cy="3232150"/>
            <a:chOff x="7444740" y="3143250"/>
            <a:chExt cx="3946525" cy="3232150"/>
          </a:xfrm>
        </p:grpSpPr>
        <p:sp>
          <p:nvSpPr>
            <p:cNvPr id="15" name="object 15"/>
            <p:cNvSpPr/>
            <p:nvPr/>
          </p:nvSpPr>
          <p:spPr>
            <a:xfrm>
              <a:off x="7473315" y="3171825"/>
              <a:ext cx="3889375" cy="3175000"/>
            </a:xfrm>
            <a:custGeom>
              <a:avLst/>
              <a:gdLst/>
              <a:ahLst/>
              <a:cxnLst/>
              <a:rect l="l" t="t" r="r" b="b"/>
              <a:pathLst>
                <a:path w="3889375" h="3175000">
                  <a:moveTo>
                    <a:pt x="3785285" y="0"/>
                  </a:moveTo>
                  <a:lnTo>
                    <a:pt x="103962" y="0"/>
                  </a:lnTo>
                  <a:lnTo>
                    <a:pt x="63495" y="8169"/>
                  </a:lnTo>
                  <a:lnTo>
                    <a:pt x="30449" y="30449"/>
                  </a:lnTo>
                  <a:lnTo>
                    <a:pt x="8169" y="63495"/>
                  </a:lnTo>
                  <a:lnTo>
                    <a:pt x="0" y="103962"/>
                  </a:lnTo>
                  <a:lnTo>
                    <a:pt x="0" y="3070529"/>
                  </a:lnTo>
                  <a:lnTo>
                    <a:pt x="8169" y="3110996"/>
                  </a:lnTo>
                  <a:lnTo>
                    <a:pt x="30449" y="3144042"/>
                  </a:lnTo>
                  <a:lnTo>
                    <a:pt x="63495" y="3166322"/>
                  </a:lnTo>
                  <a:lnTo>
                    <a:pt x="103962" y="3174491"/>
                  </a:lnTo>
                  <a:lnTo>
                    <a:pt x="3785285" y="3174491"/>
                  </a:lnTo>
                  <a:lnTo>
                    <a:pt x="3825752" y="3166322"/>
                  </a:lnTo>
                  <a:lnTo>
                    <a:pt x="3858798" y="3144042"/>
                  </a:lnTo>
                  <a:lnTo>
                    <a:pt x="3881078" y="3110996"/>
                  </a:lnTo>
                  <a:lnTo>
                    <a:pt x="3889248" y="3070529"/>
                  </a:lnTo>
                  <a:lnTo>
                    <a:pt x="3889248" y="103962"/>
                  </a:lnTo>
                  <a:lnTo>
                    <a:pt x="3881078" y="63495"/>
                  </a:lnTo>
                  <a:lnTo>
                    <a:pt x="3858798" y="30449"/>
                  </a:lnTo>
                  <a:lnTo>
                    <a:pt x="3825752" y="8169"/>
                  </a:lnTo>
                  <a:lnTo>
                    <a:pt x="3785285" y="0"/>
                  </a:lnTo>
                  <a:close/>
                </a:path>
              </a:pathLst>
            </a:custGeom>
            <a:solidFill>
              <a:srgbClr val="FFFFFF"/>
            </a:solidFill>
          </p:spPr>
          <p:txBody>
            <a:bodyPr wrap="square" lIns="0" tIns="0" rIns="0" bIns="0" rtlCol="0"/>
            <a:lstStyle/>
            <a:p>
              <a:endParaRPr/>
            </a:p>
          </p:txBody>
        </p:sp>
        <p:sp>
          <p:nvSpPr>
            <p:cNvPr id="16" name="object 16"/>
            <p:cNvSpPr/>
            <p:nvPr/>
          </p:nvSpPr>
          <p:spPr>
            <a:xfrm>
              <a:off x="7473315" y="3171825"/>
              <a:ext cx="3889375" cy="3175000"/>
            </a:xfrm>
            <a:custGeom>
              <a:avLst/>
              <a:gdLst/>
              <a:ahLst/>
              <a:cxnLst/>
              <a:rect l="l" t="t" r="r" b="b"/>
              <a:pathLst>
                <a:path w="3889375" h="3175000">
                  <a:moveTo>
                    <a:pt x="0" y="103962"/>
                  </a:moveTo>
                  <a:lnTo>
                    <a:pt x="8169" y="63495"/>
                  </a:lnTo>
                  <a:lnTo>
                    <a:pt x="30449" y="30449"/>
                  </a:lnTo>
                  <a:lnTo>
                    <a:pt x="63495" y="8169"/>
                  </a:lnTo>
                  <a:lnTo>
                    <a:pt x="103962" y="0"/>
                  </a:lnTo>
                  <a:lnTo>
                    <a:pt x="3785285" y="0"/>
                  </a:lnTo>
                  <a:lnTo>
                    <a:pt x="3825752" y="8169"/>
                  </a:lnTo>
                  <a:lnTo>
                    <a:pt x="3858798" y="30449"/>
                  </a:lnTo>
                  <a:lnTo>
                    <a:pt x="3881078" y="63495"/>
                  </a:lnTo>
                  <a:lnTo>
                    <a:pt x="3889248" y="103962"/>
                  </a:lnTo>
                  <a:lnTo>
                    <a:pt x="3889248" y="3070529"/>
                  </a:lnTo>
                  <a:lnTo>
                    <a:pt x="3881078" y="3110996"/>
                  </a:lnTo>
                  <a:lnTo>
                    <a:pt x="3858798" y="3144042"/>
                  </a:lnTo>
                  <a:lnTo>
                    <a:pt x="3825752" y="3166322"/>
                  </a:lnTo>
                  <a:lnTo>
                    <a:pt x="3785285" y="3174491"/>
                  </a:lnTo>
                  <a:lnTo>
                    <a:pt x="103962" y="3174491"/>
                  </a:lnTo>
                  <a:lnTo>
                    <a:pt x="63495" y="3166322"/>
                  </a:lnTo>
                  <a:lnTo>
                    <a:pt x="30449" y="3144042"/>
                  </a:lnTo>
                  <a:lnTo>
                    <a:pt x="8169" y="3110996"/>
                  </a:lnTo>
                  <a:lnTo>
                    <a:pt x="0" y="3070529"/>
                  </a:lnTo>
                  <a:lnTo>
                    <a:pt x="0" y="103962"/>
                  </a:lnTo>
                  <a:close/>
                </a:path>
              </a:pathLst>
            </a:custGeom>
            <a:ln w="57149">
              <a:solidFill>
                <a:srgbClr val="FFFFFF"/>
              </a:solidFill>
            </a:ln>
          </p:spPr>
          <p:txBody>
            <a:bodyPr wrap="square" lIns="0" tIns="0" rIns="0" bIns="0" rtlCol="0"/>
            <a:lstStyle/>
            <a:p>
              <a:endParaRPr/>
            </a:p>
          </p:txBody>
        </p:sp>
      </p:grpSp>
      <p:sp>
        <p:nvSpPr>
          <p:cNvPr id="17" name="object 17"/>
          <p:cNvSpPr txBox="1"/>
          <p:nvPr/>
        </p:nvSpPr>
        <p:spPr>
          <a:xfrm>
            <a:off x="7367016" y="4137025"/>
            <a:ext cx="3621404" cy="1244600"/>
          </a:xfrm>
          <a:prstGeom prst="rect">
            <a:avLst/>
          </a:prstGeom>
          <a:ln>
            <a:solidFill>
              <a:srgbClr val="3C3B71"/>
            </a:solidFill>
          </a:ln>
        </p:spPr>
        <p:txBody>
          <a:bodyPr vert="horz" wrap="square" lIns="0" tIns="12065" rIns="0" bIns="0" rtlCol="0">
            <a:spAutoFit/>
          </a:bodyPr>
          <a:lstStyle/>
          <a:p>
            <a:pPr marL="12700" marR="5080" indent="-635" algn="ctr">
              <a:lnSpc>
                <a:spcPct val="100000"/>
              </a:lnSpc>
              <a:spcBef>
                <a:spcPts val="95"/>
              </a:spcBef>
            </a:pPr>
            <a:r>
              <a:rPr sz="2000" b="0" spc="20" dirty="0">
                <a:solidFill>
                  <a:srgbClr val="001F5F"/>
                </a:solidFill>
                <a:latin typeface="Roboto Light"/>
                <a:cs typeface="Roboto Light"/>
              </a:rPr>
              <a:t>One </a:t>
            </a:r>
            <a:r>
              <a:rPr sz="2000" b="0" spc="35" dirty="0">
                <a:solidFill>
                  <a:srgbClr val="001F5F"/>
                </a:solidFill>
                <a:latin typeface="Roboto Light"/>
                <a:cs typeface="Roboto Light"/>
              </a:rPr>
              <a:t>Single </a:t>
            </a:r>
            <a:r>
              <a:rPr sz="2000" b="0" spc="15" dirty="0">
                <a:solidFill>
                  <a:srgbClr val="001F5F"/>
                </a:solidFill>
                <a:latin typeface="Roboto Light"/>
                <a:cs typeface="Roboto Light"/>
              </a:rPr>
              <a:t>Assessment  </a:t>
            </a:r>
            <a:r>
              <a:rPr sz="2000" b="0" spc="5" dirty="0">
                <a:solidFill>
                  <a:srgbClr val="001F5F"/>
                </a:solidFill>
                <a:latin typeface="Roboto Light"/>
                <a:cs typeface="Roboto Light"/>
              </a:rPr>
              <a:t>Framework </a:t>
            </a:r>
            <a:r>
              <a:rPr sz="2000" b="0" spc="25" dirty="0">
                <a:solidFill>
                  <a:srgbClr val="001F5F"/>
                </a:solidFill>
                <a:latin typeface="Roboto Light"/>
                <a:cs typeface="Roboto Light"/>
              </a:rPr>
              <a:t>for </a:t>
            </a:r>
            <a:r>
              <a:rPr sz="2000" b="0" spc="40" dirty="0">
                <a:solidFill>
                  <a:srgbClr val="001F5F"/>
                </a:solidFill>
                <a:latin typeface="Roboto Light"/>
                <a:cs typeface="Roboto Light"/>
              </a:rPr>
              <a:t>all </a:t>
            </a:r>
            <a:r>
              <a:rPr sz="2000" b="0" spc="25" dirty="0">
                <a:solidFill>
                  <a:srgbClr val="001F5F"/>
                </a:solidFill>
                <a:latin typeface="Roboto Light"/>
                <a:cs typeface="Roboto Light"/>
              </a:rPr>
              <a:t>providers,  local authorities, </a:t>
            </a:r>
            <a:r>
              <a:rPr sz="2000" b="0" spc="5" dirty="0">
                <a:solidFill>
                  <a:srgbClr val="001F5F"/>
                </a:solidFill>
                <a:latin typeface="Roboto Light"/>
                <a:cs typeface="Roboto Light"/>
              </a:rPr>
              <a:t>and </a:t>
            </a:r>
            <a:r>
              <a:rPr sz="2000" b="0" spc="20" dirty="0">
                <a:solidFill>
                  <a:srgbClr val="001F5F"/>
                </a:solidFill>
                <a:latin typeface="Roboto Light"/>
                <a:cs typeface="Roboto Light"/>
              </a:rPr>
              <a:t>integrated  care</a:t>
            </a:r>
            <a:r>
              <a:rPr sz="2000" b="0" spc="10" dirty="0">
                <a:solidFill>
                  <a:srgbClr val="001F5F"/>
                </a:solidFill>
                <a:latin typeface="Roboto Light"/>
                <a:cs typeface="Roboto Light"/>
              </a:rPr>
              <a:t> systems</a:t>
            </a:r>
            <a:endParaRPr sz="2000" dirty="0">
              <a:latin typeface="Roboto Light"/>
              <a:cs typeface="Roboto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480873"/>
            <a:ext cx="7524509" cy="6216802"/>
            <a:chOff x="0" y="392430"/>
            <a:chExt cx="7463155" cy="5928359"/>
          </a:xfrm>
        </p:grpSpPr>
        <p:sp>
          <p:nvSpPr>
            <p:cNvPr id="6" name="object 6"/>
            <p:cNvSpPr/>
            <p:nvPr/>
          </p:nvSpPr>
          <p:spPr>
            <a:xfrm>
              <a:off x="468248" y="3103244"/>
              <a:ext cx="6402705" cy="3217545"/>
            </a:xfrm>
            <a:custGeom>
              <a:avLst/>
              <a:gdLst/>
              <a:ahLst/>
              <a:cxnLst/>
              <a:rect l="l" t="t" r="r" b="b"/>
              <a:pathLst>
                <a:path w="6402705" h="3217545">
                  <a:moveTo>
                    <a:pt x="118402" y="0"/>
                  </a:moveTo>
                  <a:lnTo>
                    <a:pt x="6283921" y="0"/>
                  </a:lnTo>
                  <a:lnTo>
                    <a:pt x="6306604" y="2286"/>
                  </a:lnTo>
                  <a:lnTo>
                    <a:pt x="6349568" y="20358"/>
                  </a:lnTo>
                  <a:lnTo>
                    <a:pt x="6381965" y="52755"/>
                  </a:lnTo>
                  <a:lnTo>
                    <a:pt x="6400038" y="95719"/>
                  </a:lnTo>
                  <a:lnTo>
                    <a:pt x="6402324" y="118402"/>
                  </a:lnTo>
                  <a:lnTo>
                    <a:pt x="6402324" y="3098761"/>
                  </a:lnTo>
                  <a:lnTo>
                    <a:pt x="6393027" y="3144012"/>
                  </a:lnTo>
                  <a:lnTo>
                    <a:pt x="6367310" y="3182162"/>
                  </a:lnTo>
                  <a:lnTo>
                    <a:pt x="6329171" y="3207867"/>
                  </a:lnTo>
                  <a:lnTo>
                    <a:pt x="6283921" y="3217164"/>
                  </a:lnTo>
                  <a:lnTo>
                    <a:pt x="118402" y="3217164"/>
                  </a:lnTo>
                  <a:lnTo>
                    <a:pt x="73152" y="3207867"/>
                  </a:lnTo>
                  <a:lnTo>
                    <a:pt x="35001" y="3182162"/>
                  </a:lnTo>
                  <a:lnTo>
                    <a:pt x="9296" y="3144012"/>
                  </a:lnTo>
                  <a:lnTo>
                    <a:pt x="0" y="3098761"/>
                  </a:lnTo>
                  <a:lnTo>
                    <a:pt x="0" y="118402"/>
                  </a:lnTo>
                  <a:lnTo>
                    <a:pt x="9296" y="73152"/>
                  </a:lnTo>
                  <a:lnTo>
                    <a:pt x="35001" y="35013"/>
                  </a:lnTo>
                  <a:lnTo>
                    <a:pt x="73152" y="9296"/>
                  </a:lnTo>
                  <a:lnTo>
                    <a:pt x="118402" y="0"/>
                  </a:lnTo>
                  <a:close/>
                </a:path>
              </a:pathLst>
            </a:custGeom>
            <a:ln w="57150">
              <a:solidFill>
                <a:srgbClr val="FFFFFF"/>
              </a:solidFill>
            </a:ln>
          </p:spPr>
          <p:txBody>
            <a:bodyPr wrap="square" lIns="0" tIns="0" rIns="0" bIns="0" rtlCol="0"/>
            <a:lstStyle/>
            <a:p>
              <a:endParaRPr/>
            </a:p>
          </p:txBody>
        </p:sp>
        <p:sp>
          <p:nvSpPr>
            <p:cNvPr id="7" name="object 7"/>
            <p:cNvSpPr/>
            <p:nvPr/>
          </p:nvSpPr>
          <p:spPr>
            <a:xfrm>
              <a:off x="0" y="534543"/>
              <a:ext cx="7463155" cy="1268095"/>
            </a:xfrm>
            <a:custGeom>
              <a:avLst/>
              <a:gdLst/>
              <a:ahLst/>
              <a:cxnLst/>
              <a:rect l="l" t="t" r="r" b="b"/>
              <a:pathLst>
                <a:path w="7463155" h="1268095">
                  <a:moveTo>
                    <a:pt x="0" y="0"/>
                  </a:moveTo>
                  <a:lnTo>
                    <a:pt x="7010666" y="0"/>
                  </a:lnTo>
                  <a:lnTo>
                    <a:pt x="7059914" y="2652"/>
                  </a:lnTo>
                  <a:lnTo>
                    <a:pt x="7107626" y="10424"/>
                  </a:lnTo>
                  <a:lnTo>
                    <a:pt x="7153526" y="23042"/>
                  </a:lnTo>
                  <a:lnTo>
                    <a:pt x="7197338" y="40229"/>
                  </a:lnTo>
                  <a:lnTo>
                    <a:pt x="7238788" y="61709"/>
                  </a:lnTo>
                  <a:lnTo>
                    <a:pt x="7277598" y="87206"/>
                  </a:lnTo>
                  <a:lnTo>
                    <a:pt x="7313494" y="116446"/>
                  </a:lnTo>
                  <a:lnTo>
                    <a:pt x="7346200" y="149152"/>
                  </a:lnTo>
                  <a:lnTo>
                    <a:pt x="7375440" y="185048"/>
                  </a:lnTo>
                  <a:lnTo>
                    <a:pt x="7400937" y="223858"/>
                  </a:lnTo>
                  <a:lnTo>
                    <a:pt x="7422417" y="265308"/>
                  </a:lnTo>
                  <a:lnTo>
                    <a:pt x="7439604" y="309120"/>
                  </a:lnTo>
                  <a:lnTo>
                    <a:pt x="7452222" y="355020"/>
                  </a:lnTo>
                  <a:lnTo>
                    <a:pt x="7459994" y="402732"/>
                  </a:lnTo>
                  <a:lnTo>
                    <a:pt x="7462647" y="451980"/>
                  </a:lnTo>
                  <a:lnTo>
                    <a:pt x="7462647" y="815987"/>
                  </a:lnTo>
                  <a:lnTo>
                    <a:pt x="7459994" y="865235"/>
                  </a:lnTo>
                  <a:lnTo>
                    <a:pt x="7452222" y="912947"/>
                  </a:lnTo>
                  <a:lnTo>
                    <a:pt x="7439604" y="958847"/>
                  </a:lnTo>
                  <a:lnTo>
                    <a:pt x="7422417" y="1002659"/>
                  </a:lnTo>
                  <a:lnTo>
                    <a:pt x="7400937" y="1044109"/>
                  </a:lnTo>
                  <a:lnTo>
                    <a:pt x="7375440" y="1082919"/>
                  </a:lnTo>
                  <a:lnTo>
                    <a:pt x="7346200" y="1118815"/>
                  </a:lnTo>
                  <a:lnTo>
                    <a:pt x="7313494" y="1151521"/>
                  </a:lnTo>
                  <a:lnTo>
                    <a:pt x="7277598" y="1180761"/>
                  </a:lnTo>
                  <a:lnTo>
                    <a:pt x="7238788" y="1206258"/>
                  </a:lnTo>
                  <a:lnTo>
                    <a:pt x="7197338" y="1227738"/>
                  </a:lnTo>
                  <a:lnTo>
                    <a:pt x="7153526" y="1244925"/>
                  </a:lnTo>
                  <a:lnTo>
                    <a:pt x="7107626" y="1257543"/>
                  </a:lnTo>
                  <a:lnTo>
                    <a:pt x="7059914" y="1265315"/>
                  </a:lnTo>
                  <a:lnTo>
                    <a:pt x="7010666" y="1267968"/>
                  </a:lnTo>
                  <a:lnTo>
                    <a:pt x="0" y="1267968"/>
                  </a:lnTo>
                </a:path>
              </a:pathLst>
            </a:custGeom>
            <a:ln w="63500">
              <a:solidFill>
                <a:srgbClr val="FFFFFF"/>
              </a:solidFill>
            </a:ln>
          </p:spPr>
          <p:txBody>
            <a:bodyPr wrap="square" lIns="0" tIns="0" rIns="0" bIns="0" rtlCol="0"/>
            <a:lstStyle/>
            <a:p>
              <a:endParaRPr/>
            </a:p>
          </p:txBody>
        </p:sp>
        <p:sp>
          <p:nvSpPr>
            <p:cNvPr id="8" name="object 8"/>
            <p:cNvSpPr/>
            <p:nvPr/>
          </p:nvSpPr>
          <p:spPr>
            <a:xfrm>
              <a:off x="0" y="392430"/>
              <a:ext cx="7331709" cy="1268095"/>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grpSp>
      <p:sp>
        <p:nvSpPr>
          <p:cNvPr id="9" name="object 9"/>
          <p:cNvSpPr txBox="1">
            <a:spLocks noGrp="1"/>
          </p:cNvSpPr>
          <p:nvPr>
            <p:ph type="title"/>
          </p:nvPr>
        </p:nvSpPr>
        <p:spPr>
          <a:xfrm>
            <a:off x="212413" y="655022"/>
            <a:ext cx="6592699" cy="954405"/>
          </a:xfrm>
          <a:prstGeom prst="rect">
            <a:avLst/>
          </a:prstGeom>
        </p:spPr>
        <p:txBody>
          <a:bodyPr vert="horz" wrap="square" lIns="0" tIns="12700" rIns="0" bIns="0" rtlCol="0">
            <a:spAutoFit/>
          </a:bodyPr>
          <a:lstStyle/>
          <a:p>
            <a:pPr marL="12700">
              <a:lnSpc>
                <a:spcPct val="100000"/>
              </a:lnSpc>
              <a:spcBef>
                <a:spcPts val="100"/>
              </a:spcBef>
            </a:pPr>
            <a:r>
              <a:rPr sz="4000" spc="-5" dirty="0">
                <a:solidFill>
                  <a:schemeClr val="bg1"/>
                </a:solidFill>
              </a:rPr>
              <a:t>What is</a:t>
            </a:r>
            <a:r>
              <a:rPr sz="4000" spc="-15" dirty="0">
                <a:solidFill>
                  <a:schemeClr val="bg1"/>
                </a:solidFill>
              </a:rPr>
              <a:t> </a:t>
            </a:r>
            <a:r>
              <a:rPr sz="4000" spc="-5" dirty="0">
                <a:solidFill>
                  <a:schemeClr val="bg1"/>
                </a:solidFill>
              </a:rPr>
              <a:t>changing?</a:t>
            </a:r>
            <a:endParaRPr sz="4000" dirty="0">
              <a:solidFill>
                <a:schemeClr val="bg1"/>
              </a:solidFill>
            </a:endParaRPr>
          </a:p>
          <a:p>
            <a:pPr marL="12700">
              <a:lnSpc>
                <a:spcPct val="100000"/>
              </a:lnSpc>
              <a:spcBef>
                <a:spcPts val="110"/>
              </a:spcBef>
            </a:pPr>
            <a:r>
              <a:rPr lang="en-GB" sz="2000" b="0" spc="75" dirty="0">
                <a:solidFill>
                  <a:schemeClr val="bg1"/>
                </a:solidFill>
                <a:latin typeface="Roboto Light"/>
                <a:cs typeface="Roboto Light"/>
              </a:rPr>
              <a:t>New Provider Portal </a:t>
            </a:r>
            <a:endParaRPr sz="2000" dirty="0">
              <a:solidFill>
                <a:schemeClr val="bg1"/>
              </a:solidFill>
              <a:latin typeface="Roboto Light"/>
              <a:cs typeface="Roboto Light"/>
            </a:endParaRPr>
          </a:p>
        </p:txBody>
      </p:sp>
      <p:sp>
        <p:nvSpPr>
          <p:cNvPr id="11" name="object 11"/>
          <p:cNvSpPr txBox="1"/>
          <p:nvPr/>
        </p:nvSpPr>
        <p:spPr>
          <a:xfrm>
            <a:off x="622852" y="2377617"/>
            <a:ext cx="3074505" cy="366126"/>
          </a:xfrm>
          <a:prstGeom prst="rect">
            <a:avLst/>
          </a:prstGeom>
        </p:spPr>
        <p:txBody>
          <a:bodyPr vert="horz" wrap="square" lIns="0" tIns="12065" rIns="0" bIns="0" rtlCol="0">
            <a:spAutoFit/>
          </a:bodyPr>
          <a:lstStyle/>
          <a:p>
            <a:pPr marL="12700">
              <a:lnSpc>
                <a:spcPct val="100000"/>
              </a:lnSpc>
              <a:spcBef>
                <a:spcPts val="95"/>
              </a:spcBef>
            </a:pPr>
            <a:r>
              <a:rPr sz="2300" b="0" spc="35" dirty="0">
                <a:solidFill>
                  <a:srgbClr val="FFFFFF"/>
                </a:solidFill>
                <a:latin typeface="Montserrat" pitchFamily="2" charset="77"/>
                <a:cs typeface="Roboto Light"/>
              </a:rPr>
              <a:t>Old</a:t>
            </a:r>
            <a:r>
              <a:rPr sz="2300" b="0" spc="-45" dirty="0">
                <a:solidFill>
                  <a:srgbClr val="FFFFFF"/>
                </a:solidFill>
                <a:latin typeface="Montserrat" pitchFamily="2" charset="77"/>
                <a:cs typeface="Roboto Light"/>
              </a:rPr>
              <a:t> </a:t>
            </a:r>
            <a:r>
              <a:rPr sz="2300" b="0" spc="10" dirty="0">
                <a:solidFill>
                  <a:srgbClr val="FFFFFF"/>
                </a:solidFill>
                <a:latin typeface="Montserrat" pitchFamily="2" charset="77"/>
                <a:cs typeface="Roboto Light"/>
              </a:rPr>
              <a:t>system</a:t>
            </a:r>
            <a:endParaRPr sz="2300" dirty="0">
              <a:latin typeface="Montserrat" pitchFamily="2" charset="77"/>
              <a:cs typeface="Roboto Light"/>
            </a:endParaRPr>
          </a:p>
        </p:txBody>
      </p:sp>
      <p:sp>
        <p:nvSpPr>
          <p:cNvPr id="13" name="object 13"/>
          <p:cNvSpPr txBox="1"/>
          <p:nvPr/>
        </p:nvSpPr>
        <p:spPr>
          <a:xfrm>
            <a:off x="459744" y="2129945"/>
            <a:ext cx="3114974" cy="366126"/>
          </a:xfrm>
          <a:prstGeom prst="rect">
            <a:avLst/>
          </a:prstGeom>
        </p:spPr>
        <p:txBody>
          <a:bodyPr vert="horz" wrap="square" lIns="0" tIns="12065" rIns="0" bIns="0" rtlCol="0">
            <a:spAutoFit/>
          </a:bodyPr>
          <a:lstStyle/>
          <a:p>
            <a:pPr marL="12700">
              <a:lnSpc>
                <a:spcPct val="100000"/>
              </a:lnSpc>
              <a:spcBef>
                <a:spcPts val="95"/>
              </a:spcBef>
            </a:pPr>
            <a:r>
              <a:rPr sz="2300" b="0" dirty="0">
                <a:solidFill>
                  <a:srgbClr val="FFFFFF"/>
                </a:solidFill>
                <a:latin typeface="Montserrat" pitchFamily="2" charset="77"/>
                <a:cs typeface="Roboto Light"/>
              </a:rPr>
              <a:t>New</a:t>
            </a:r>
            <a:r>
              <a:rPr sz="2300" b="0" spc="-30" dirty="0">
                <a:solidFill>
                  <a:srgbClr val="FFFFFF"/>
                </a:solidFill>
                <a:latin typeface="Montserrat" pitchFamily="2" charset="77"/>
                <a:cs typeface="Roboto Light"/>
              </a:rPr>
              <a:t> </a:t>
            </a:r>
            <a:r>
              <a:rPr lang="en-GB" sz="2300" b="0" spc="10" dirty="0">
                <a:solidFill>
                  <a:srgbClr val="FFFFFF"/>
                </a:solidFill>
                <a:latin typeface="Montserrat" pitchFamily="2" charset="77"/>
                <a:cs typeface="Roboto Light"/>
              </a:rPr>
              <a:t>Portal</a:t>
            </a:r>
            <a:endParaRPr sz="2300" dirty="0">
              <a:latin typeface="Montserrat" pitchFamily="2" charset="77"/>
              <a:cs typeface="Roboto Light"/>
            </a:endParaRPr>
          </a:p>
        </p:txBody>
      </p:sp>
      <p:graphicFrame>
        <p:nvGraphicFramePr>
          <p:cNvPr id="18" name="Diagram 17">
            <a:extLst>
              <a:ext uri="{FF2B5EF4-FFF2-40B4-BE49-F238E27FC236}">
                <a16:creationId xmlns:a16="http://schemas.microsoft.com/office/drawing/2014/main" id="{9FF03431-B223-32B4-6A75-5F8A3E096FB8}"/>
              </a:ext>
            </a:extLst>
          </p:cNvPr>
          <p:cNvGraphicFramePr/>
          <p:nvPr>
            <p:extLst>
              <p:ext uri="{D42A27DB-BD31-4B8C-83A1-F6EECF244321}">
                <p14:modId xmlns:p14="http://schemas.microsoft.com/office/powerpoint/2010/main" val="2857950085"/>
              </p:ext>
            </p:extLst>
          </p:nvPr>
        </p:nvGraphicFramePr>
        <p:xfrm>
          <a:off x="334739" y="2129945"/>
          <a:ext cx="5319401" cy="4098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5" name="Picture 3" descr="page16image4254895024">
            <a:extLst>
              <a:ext uri="{FF2B5EF4-FFF2-40B4-BE49-F238E27FC236}">
                <a16:creationId xmlns:a16="http://schemas.microsoft.com/office/drawing/2014/main" id="{A7D89309-F0F8-8E2B-0A7A-75514555E7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6032" y="2436937"/>
            <a:ext cx="5531756" cy="313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7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EAB5F8CC-A7D5-E746-B35E-1477D1AA53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graphicEl>
                                              <a:dgm id="{EF9FED4B-C36E-E946-8FC7-5496B1F6C7C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E9A927E6-8410-E440-92C9-B913AC64DC8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graphicEl>
                                              <a:dgm id="{D8E61B6C-33E3-3E44-9139-5FC3B92554B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480873"/>
            <a:ext cx="7524509" cy="6216802"/>
            <a:chOff x="0" y="392430"/>
            <a:chExt cx="7463155" cy="5928359"/>
          </a:xfrm>
        </p:grpSpPr>
        <p:sp>
          <p:nvSpPr>
            <p:cNvPr id="6" name="object 6"/>
            <p:cNvSpPr/>
            <p:nvPr/>
          </p:nvSpPr>
          <p:spPr>
            <a:xfrm>
              <a:off x="468248" y="3103244"/>
              <a:ext cx="6402705" cy="3217545"/>
            </a:xfrm>
            <a:custGeom>
              <a:avLst/>
              <a:gdLst/>
              <a:ahLst/>
              <a:cxnLst/>
              <a:rect l="l" t="t" r="r" b="b"/>
              <a:pathLst>
                <a:path w="6402705" h="3217545">
                  <a:moveTo>
                    <a:pt x="118402" y="0"/>
                  </a:moveTo>
                  <a:lnTo>
                    <a:pt x="6283921" y="0"/>
                  </a:lnTo>
                  <a:lnTo>
                    <a:pt x="6306604" y="2286"/>
                  </a:lnTo>
                  <a:lnTo>
                    <a:pt x="6349568" y="20358"/>
                  </a:lnTo>
                  <a:lnTo>
                    <a:pt x="6381965" y="52755"/>
                  </a:lnTo>
                  <a:lnTo>
                    <a:pt x="6400038" y="95719"/>
                  </a:lnTo>
                  <a:lnTo>
                    <a:pt x="6402324" y="118402"/>
                  </a:lnTo>
                  <a:lnTo>
                    <a:pt x="6402324" y="3098761"/>
                  </a:lnTo>
                  <a:lnTo>
                    <a:pt x="6393027" y="3144012"/>
                  </a:lnTo>
                  <a:lnTo>
                    <a:pt x="6367310" y="3182162"/>
                  </a:lnTo>
                  <a:lnTo>
                    <a:pt x="6329171" y="3207867"/>
                  </a:lnTo>
                  <a:lnTo>
                    <a:pt x="6283921" y="3217164"/>
                  </a:lnTo>
                  <a:lnTo>
                    <a:pt x="118402" y="3217164"/>
                  </a:lnTo>
                  <a:lnTo>
                    <a:pt x="73152" y="3207867"/>
                  </a:lnTo>
                  <a:lnTo>
                    <a:pt x="35001" y="3182162"/>
                  </a:lnTo>
                  <a:lnTo>
                    <a:pt x="9296" y="3144012"/>
                  </a:lnTo>
                  <a:lnTo>
                    <a:pt x="0" y="3098761"/>
                  </a:lnTo>
                  <a:lnTo>
                    <a:pt x="0" y="118402"/>
                  </a:lnTo>
                  <a:lnTo>
                    <a:pt x="9296" y="73152"/>
                  </a:lnTo>
                  <a:lnTo>
                    <a:pt x="35001" y="35013"/>
                  </a:lnTo>
                  <a:lnTo>
                    <a:pt x="73152" y="9296"/>
                  </a:lnTo>
                  <a:lnTo>
                    <a:pt x="118402" y="0"/>
                  </a:lnTo>
                  <a:close/>
                </a:path>
              </a:pathLst>
            </a:custGeom>
            <a:ln w="57150">
              <a:solidFill>
                <a:srgbClr val="FFFFFF"/>
              </a:solidFill>
            </a:ln>
          </p:spPr>
          <p:txBody>
            <a:bodyPr wrap="square" lIns="0" tIns="0" rIns="0" bIns="0" rtlCol="0"/>
            <a:lstStyle/>
            <a:p>
              <a:endParaRPr/>
            </a:p>
          </p:txBody>
        </p:sp>
        <p:sp>
          <p:nvSpPr>
            <p:cNvPr id="7" name="object 7"/>
            <p:cNvSpPr/>
            <p:nvPr/>
          </p:nvSpPr>
          <p:spPr>
            <a:xfrm>
              <a:off x="0" y="534543"/>
              <a:ext cx="7463155" cy="1268095"/>
            </a:xfrm>
            <a:custGeom>
              <a:avLst/>
              <a:gdLst/>
              <a:ahLst/>
              <a:cxnLst/>
              <a:rect l="l" t="t" r="r" b="b"/>
              <a:pathLst>
                <a:path w="7463155" h="1268095">
                  <a:moveTo>
                    <a:pt x="0" y="0"/>
                  </a:moveTo>
                  <a:lnTo>
                    <a:pt x="7010666" y="0"/>
                  </a:lnTo>
                  <a:lnTo>
                    <a:pt x="7059914" y="2652"/>
                  </a:lnTo>
                  <a:lnTo>
                    <a:pt x="7107626" y="10424"/>
                  </a:lnTo>
                  <a:lnTo>
                    <a:pt x="7153526" y="23042"/>
                  </a:lnTo>
                  <a:lnTo>
                    <a:pt x="7197338" y="40229"/>
                  </a:lnTo>
                  <a:lnTo>
                    <a:pt x="7238788" y="61709"/>
                  </a:lnTo>
                  <a:lnTo>
                    <a:pt x="7277598" y="87206"/>
                  </a:lnTo>
                  <a:lnTo>
                    <a:pt x="7313494" y="116446"/>
                  </a:lnTo>
                  <a:lnTo>
                    <a:pt x="7346200" y="149152"/>
                  </a:lnTo>
                  <a:lnTo>
                    <a:pt x="7375440" y="185048"/>
                  </a:lnTo>
                  <a:lnTo>
                    <a:pt x="7400937" y="223858"/>
                  </a:lnTo>
                  <a:lnTo>
                    <a:pt x="7422417" y="265308"/>
                  </a:lnTo>
                  <a:lnTo>
                    <a:pt x="7439604" y="309120"/>
                  </a:lnTo>
                  <a:lnTo>
                    <a:pt x="7452222" y="355020"/>
                  </a:lnTo>
                  <a:lnTo>
                    <a:pt x="7459994" y="402732"/>
                  </a:lnTo>
                  <a:lnTo>
                    <a:pt x="7462647" y="451980"/>
                  </a:lnTo>
                  <a:lnTo>
                    <a:pt x="7462647" y="815987"/>
                  </a:lnTo>
                  <a:lnTo>
                    <a:pt x="7459994" y="865235"/>
                  </a:lnTo>
                  <a:lnTo>
                    <a:pt x="7452222" y="912947"/>
                  </a:lnTo>
                  <a:lnTo>
                    <a:pt x="7439604" y="958847"/>
                  </a:lnTo>
                  <a:lnTo>
                    <a:pt x="7422417" y="1002659"/>
                  </a:lnTo>
                  <a:lnTo>
                    <a:pt x="7400937" y="1044109"/>
                  </a:lnTo>
                  <a:lnTo>
                    <a:pt x="7375440" y="1082919"/>
                  </a:lnTo>
                  <a:lnTo>
                    <a:pt x="7346200" y="1118815"/>
                  </a:lnTo>
                  <a:lnTo>
                    <a:pt x="7313494" y="1151521"/>
                  </a:lnTo>
                  <a:lnTo>
                    <a:pt x="7277598" y="1180761"/>
                  </a:lnTo>
                  <a:lnTo>
                    <a:pt x="7238788" y="1206258"/>
                  </a:lnTo>
                  <a:lnTo>
                    <a:pt x="7197338" y="1227738"/>
                  </a:lnTo>
                  <a:lnTo>
                    <a:pt x="7153526" y="1244925"/>
                  </a:lnTo>
                  <a:lnTo>
                    <a:pt x="7107626" y="1257543"/>
                  </a:lnTo>
                  <a:lnTo>
                    <a:pt x="7059914" y="1265315"/>
                  </a:lnTo>
                  <a:lnTo>
                    <a:pt x="7010666" y="1267968"/>
                  </a:lnTo>
                  <a:lnTo>
                    <a:pt x="0" y="1267968"/>
                  </a:lnTo>
                </a:path>
              </a:pathLst>
            </a:custGeom>
            <a:ln w="63500">
              <a:solidFill>
                <a:srgbClr val="FFFFFF"/>
              </a:solidFill>
            </a:ln>
          </p:spPr>
          <p:txBody>
            <a:bodyPr wrap="square" lIns="0" tIns="0" rIns="0" bIns="0" rtlCol="0"/>
            <a:lstStyle/>
            <a:p>
              <a:endParaRPr/>
            </a:p>
          </p:txBody>
        </p:sp>
        <p:sp>
          <p:nvSpPr>
            <p:cNvPr id="8" name="object 8"/>
            <p:cNvSpPr/>
            <p:nvPr/>
          </p:nvSpPr>
          <p:spPr>
            <a:xfrm>
              <a:off x="0" y="392430"/>
              <a:ext cx="7331709" cy="1268095"/>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grpSp>
      <p:sp>
        <p:nvSpPr>
          <p:cNvPr id="9" name="object 9"/>
          <p:cNvSpPr txBox="1">
            <a:spLocks noGrp="1"/>
          </p:cNvSpPr>
          <p:nvPr>
            <p:ph type="title"/>
          </p:nvPr>
        </p:nvSpPr>
        <p:spPr>
          <a:xfrm>
            <a:off x="212413" y="655022"/>
            <a:ext cx="6592699" cy="954405"/>
          </a:xfrm>
          <a:prstGeom prst="rect">
            <a:avLst/>
          </a:prstGeom>
        </p:spPr>
        <p:txBody>
          <a:bodyPr vert="horz" wrap="square" lIns="0" tIns="12700" rIns="0" bIns="0" rtlCol="0">
            <a:spAutoFit/>
          </a:bodyPr>
          <a:lstStyle/>
          <a:p>
            <a:pPr marL="12700">
              <a:lnSpc>
                <a:spcPct val="100000"/>
              </a:lnSpc>
              <a:spcBef>
                <a:spcPts val="100"/>
              </a:spcBef>
            </a:pPr>
            <a:r>
              <a:rPr sz="4000" spc="-5" dirty="0">
                <a:solidFill>
                  <a:schemeClr val="bg1"/>
                </a:solidFill>
              </a:rPr>
              <a:t>What is</a:t>
            </a:r>
            <a:r>
              <a:rPr sz="4000" spc="-15" dirty="0">
                <a:solidFill>
                  <a:schemeClr val="bg1"/>
                </a:solidFill>
              </a:rPr>
              <a:t> </a:t>
            </a:r>
            <a:r>
              <a:rPr sz="4000" spc="-5" dirty="0">
                <a:solidFill>
                  <a:schemeClr val="bg1"/>
                </a:solidFill>
              </a:rPr>
              <a:t>changing?</a:t>
            </a:r>
            <a:endParaRPr sz="4000" dirty="0">
              <a:solidFill>
                <a:schemeClr val="bg1"/>
              </a:solidFill>
            </a:endParaRPr>
          </a:p>
          <a:p>
            <a:pPr marL="12700">
              <a:lnSpc>
                <a:spcPct val="100000"/>
              </a:lnSpc>
              <a:spcBef>
                <a:spcPts val="110"/>
              </a:spcBef>
            </a:pPr>
            <a:r>
              <a:rPr lang="en-GB" sz="2000" b="0" spc="75" dirty="0">
                <a:solidFill>
                  <a:schemeClr val="bg1"/>
                </a:solidFill>
                <a:latin typeface="Roboto Light"/>
                <a:cs typeface="Roboto Light"/>
              </a:rPr>
              <a:t>New Provider Portal </a:t>
            </a:r>
            <a:endParaRPr sz="2000" dirty="0">
              <a:solidFill>
                <a:schemeClr val="bg1"/>
              </a:solidFill>
              <a:latin typeface="Roboto Light"/>
              <a:cs typeface="Roboto Light"/>
            </a:endParaRPr>
          </a:p>
        </p:txBody>
      </p:sp>
      <p:sp>
        <p:nvSpPr>
          <p:cNvPr id="11" name="object 11"/>
          <p:cNvSpPr txBox="1"/>
          <p:nvPr/>
        </p:nvSpPr>
        <p:spPr>
          <a:xfrm>
            <a:off x="622852" y="2377617"/>
            <a:ext cx="3074505" cy="366126"/>
          </a:xfrm>
          <a:prstGeom prst="rect">
            <a:avLst/>
          </a:prstGeom>
        </p:spPr>
        <p:txBody>
          <a:bodyPr vert="horz" wrap="square" lIns="0" tIns="12065" rIns="0" bIns="0" rtlCol="0">
            <a:spAutoFit/>
          </a:bodyPr>
          <a:lstStyle/>
          <a:p>
            <a:pPr marL="12700">
              <a:lnSpc>
                <a:spcPct val="100000"/>
              </a:lnSpc>
              <a:spcBef>
                <a:spcPts val="95"/>
              </a:spcBef>
            </a:pPr>
            <a:r>
              <a:rPr sz="2300" b="0" spc="35" dirty="0">
                <a:solidFill>
                  <a:srgbClr val="FFFFFF"/>
                </a:solidFill>
                <a:latin typeface="Montserrat" pitchFamily="2" charset="77"/>
                <a:cs typeface="Roboto Light"/>
              </a:rPr>
              <a:t>Old</a:t>
            </a:r>
            <a:r>
              <a:rPr sz="2300" b="0" spc="-45" dirty="0">
                <a:solidFill>
                  <a:srgbClr val="FFFFFF"/>
                </a:solidFill>
                <a:latin typeface="Montserrat" pitchFamily="2" charset="77"/>
                <a:cs typeface="Roboto Light"/>
              </a:rPr>
              <a:t> </a:t>
            </a:r>
            <a:r>
              <a:rPr sz="2300" b="0" spc="10" dirty="0">
                <a:solidFill>
                  <a:srgbClr val="FFFFFF"/>
                </a:solidFill>
                <a:latin typeface="Montserrat" pitchFamily="2" charset="77"/>
                <a:cs typeface="Roboto Light"/>
              </a:rPr>
              <a:t>system</a:t>
            </a:r>
            <a:endParaRPr sz="2300" dirty="0">
              <a:latin typeface="Montserrat" pitchFamily="2" charset="77"/>
              <a:cs typeface="Roboto Light"/>
            </a:endParaRPr>
          </a:p>
        </p:txBody>
      </p:sp>
      <p:sp>
        <p:nvSpPr>
          <p:cNvPr id="13" name="object 13"/>
          <p:cNvSpPr txBox="1"/>
          <p:nvPr/>
        </p:nvSpPr>
        <p:spPr>
          <a:xfrm>
            <a:off x="459744" y="2129945"/>
            <a:ext cx="3114974" cy="366126"/>
          </a:xfrm>
          <a:prstGeom prst="rect">
            <a:avLst/>
          </a:prstGeom>
        </p:spPr>
        <p:txBody>
          <a:bodyPr vert="horz" wrap="square" lIns="0" tIns="12065" rIns="0" bIns="0" rtlCol="0">
            <a:spAutoFit/>
          </a:bodyPr>
          <a:lstStyle/>
          <a:p>
            <a:pPr marL="12700">
              <a:lnSpc>
                <a:spcPct val="100000"/>
              </a:lnSpc>
              <a:spcBef>
                <a:spcPts val="95"/>
              </a:spcBef>
            </a:pPr>
            <a:r>
              <a:rPr sz="2300" b="0" dirty="0">
                <a:solidFill>
                  <a:srgbClr val="FFFFFF"/>
                </a:solidFill>
                <a:latin typeface="Montserrat" pitchFamily="2" charset="77"/>
                <a:cs typeface="Roboto Light"/>
              </a:rPr>
              <a:t>New</a:t>
            </a:r>
            <a:r>
              <a:rPr sz="2300" b="0" spc="-30" dirty="0">
                <a:solidFill>
                  <a:srgbClr val="FFFFFF"/>
                </a:solidFill>
                <a:latin typeface="Montserrat" pitchFamily="2" charset="77"/>
                <a:cs typeface="Roboto Light"/>
              </a:rPr>
              <a:t> </a:t>
            </a:r>
            <a:r>
              <a:rPr lang="en-GB" sz="2300" b="0" spc="10" dirty="0">
                <a:solidFill>
                  <a:srgbClr val="FFFFFF"/>
                </a:solidFill>
                <a:latin typeface="Montserrat" pitchFamily="2" charset="77"/>
                <a:cs typeface="Roboto Light"/>
              </a:rPr>
              <a:t>Portal</a:t>
            </a:r>
            <a:endParaRPr sz="2300" dirty="0">
              <a:latin typeface="Montserrat" pitchFamily="2" charset="77"/>
              <a:cs typeface="Roboto Light"/>
            </a:endParaRPr>
          </a:p>
        </p:txBody>
      </p:sp>
      <p:graphicFrame>
        <p:nvGraphicFramePr>
          <p:cNvPr id="18" name="Diagram 17">
            <a:extLst>
              <a:ext uri="{FF2B5EF4-FFF2-40B4-BE49-F238E27FC236}">
                <a16:creationId xmlns:a16="http://schemas.microsoft.com/office/drawing/2014/main" id="{9FF03431-B223-32B4-6A75-5F8A3E096FB8}"/>
              </a:ext>
            </a:extLst>
          </p:cNvPr>
          <p:cNvGraphicFramePr/>
          <p:nvPr>
            <p:extLst>
              <p:ext uri="{D42A27DB-BD31-4B8C-83A1-F6EECF244321}">
                <p14:modId xmlns:p14="http://schemas.microsoft.com/office/powerpoint/2010/main" val="2832819902"/>
              </p:ext>
            </p:extLst>
          </p:nvPr>
        </p:nvGraphicFramePr>
        <p:xfrm>
          <a:off x="334740" y="2129944"/>
          <a:ext cx="5204670" cy="4073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5" name="Picture 3" descr="page16image4254895024">
            <a:extLst>
              <a:ext uri="{FF2B5EF4-FFF2-40B4-BE49-F238E27FC236}">
                <a16:creationId xmlns:a16="http://schemas.microsoft.com/office/drawing/2014/main" id="{A7D89309-F0F8-8E2B-0A7A-75514555E7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522" y="2436937"/>
            <a:ext cx="5528268" cy="312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55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EAB5F8CC-A7D5-E746-B35E-1477D1AA53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graphicEl>
                                              <a:dgm id="{73C9C0CC-DDA8-7A45-9FBA-C4F0E7D49ED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244BC61D-3824-9D4D-B5EB-9AE1F7E4781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graphicEl>
                                              <a:dgm id="{23674DFE-3658-2A47-B756-8A8013D5B14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4E4DE537-9DE5-7A4D-B06E-C2D296FB237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graphicEl>
                                              <a:dgm id="{F247C496-3975-FF42-B52D-AC59D71A4AA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480873"/>
            <a:ext cx="7524509" cy="6216802"/>
            <a:chOff x="0" y="392430"/>
            <a:chExt cx="7463155" cy="5928359"/>
          </a:xfrm>
        </p:grpSpPr>
        <p:sp>
          <p:nvSpPr>
            <p:cNvPr id="6" name="object 6"/>
            <p:cNvSpPr/>
            <p:nvPr/>
          </p:nvSpPr>
          <p:spPr>
            <a:xfrm>
              <a:off x="468248" y="3103244"/>
              <a:ext cx="6402705" cy="3217545"/>
            </a:xfrm>
            <a:custGeom>
              <a:avLst/>
              <a:gdLst/>
              <a:ahLst/>
              <a:cxnLst/>
              <a:rect l="l" t="t" r="r" b="b"/>
              <a:pathLst>
                <a:path w="6402705" h="3217545">
                  <a:moveTo>
                    <a:pt x="118402" y="0"/>
                  </a:moveTo>
                  <a:lnTo>
                    <a:pt x="6283921" y="0"/>
                  </a:lnTo>
                  <a:lnTo>
                    <a:pt x="6306604" y="2286"/>
                  </a:lnTo>
                  <a:lnTo>
                    <a:pt x="6349568" y="20358"/>
                  </a:lnTo>
                  <a:lnTo>
                    <a:pt x="6381965" y="52755"/>
                  </a:lnTo>
                  <a:lnTo>
                    <a:pt x="6400038" y="95719"/>
                  </a:lnTo>
                  <a:lnTo>
                    <a:pt x="6402324" y="118402"/>
                  </a:lnTo>
                  <a:lnTo>
                    <a:pt x="6402324" y="3098761"/>
                  </a:lnTo>
                  <a:lnTo>
                    <a:pt x="6393027" y="3144012"/>
                  </a:lnTo>
                  <a:lnTo>
                    <a:pt x="6367310" y="3182162"/>
                  </a:lnTo>
                  <a:lnTo>
                    <a:pt x="6329171" y="3207867"/>
                  </a:lnTo>
                  <a:lnTo>
                    <a:pt x="6283921" y="3217164"/>
                  </a:lnTo>
                  <a:lnTo>
                    <a:pt x="118402" y="3217164"/>
                  </a:lnTo>
                  <a:lnTo>
                    <a:pt x="73152" y="3207867"/>
                  </a:lnTo>
                  <a:lnTo>
                    <a:pt x="35001" y="3182162"/>
                  </a:lnTo>
                  <a:lnTo>
                    <a:pt x="9296" y="3144012"/>
                  </a:lnTo>
                  <a:lnTo>
                    <a:pt x="0" y="3098761"/>
                  </a:lnTo>
                  <a:lnTo>
                    <a:pt x="0" y="118402"/>
                  </a:lnTo>
                  <a:lnTo>
                    <a:pt x="9296" y="73152"/>
                  </a:lnTo>
                  <a:lnTo>
                    <a:pt x="35001" y="35013"/>
                  </a:lnTo>
                  <a:lnTo>
                    <a:pt x="73152" y="9296"/>
                  </a:lnTo>
                  <a:lnTo>
                    <a:pt x="118402" y="0"/>
                  </a:lnTo>
                  <a:close/>
                </a:path>
              </a:pathLst>
            </a:custGeom>
            <a:ln w="57150">
              <a:solidFill>
                <a:srgbClr val="FFFFFF"/>
              </a:solidFill>
            </a:ln>
          </p:spPr>
          <p:txBody>
            <a:bodyPr wrap="square" lIns="0" tIns="0" rIns="0" bIns="0" rtlCol="0"/>
            <a:lstStyle/>
            <a:p>
              <a:endParaRPr/>
            </a:p>
          </p:txBody>
        </p:sp>
        <p:sp>
          <p:nvSpPr>
            <p:cNvPr id="7" name="object 7"/>
            <p:cNvSpPr/>
            <p:nvPr/>
          </p:nvSpPr>
          <p:spPr>
            <a:xfrm>
              <a:off x="0" y="534543"/>
              <a:ext cx="7463155" cy="1268095"/>
            </a:xfrm>
            <a:custGeom>
              <a:avLst/>
              <a:gdLst/>
              <a:ahLst/>
              <a:cxnLst/>
              <a:rect l="l" t="t" r="r" b="b"/>
              <a:pathLst>
                <a:path w="7463155" h="1268095">
                  <a:moveTo>
                    <a:pt x="0" y="0"/>
                  </a:moveTo>
                  <a:lnTo>
                    <a:pt x="7010666" y="0"/>
                  </a:lnTo>
                  <a:lnTo>
                    <a:pt x="7059914" y="2652"/>
                  </a:lnTo>
                  <a:lnTo>
                    <a:pt x="7107626" y="10424"/>
                  </a:lnTo>
                  <a:lnTo>
                    <a:pt x="7153526" y="23042"/>
                  </a:lnTo>
                  <a:lnTo>
                    <a:pt x="7197338" y="40229"/>
                  </a:lnTo>
                  <a:lnTo>
                    <a:pt x="7238788" y="61709"/>
                  </a:lnTo>
                  <a:lnTo>
                    <a:pt x="7277598" y="87206"/>
                  </a:lnTo>
                  <a:lnTo>
                    <a:pt x="7313494" y="116446"/>
                  </a:lnTo>
                  <a:lnTo>
                    <a:pt x="7346200" y="149152"/>
                  </a:lnTo>
                  <a:lnTo>
                    <a:pt x="7375440" y="185048"/>
                  </a:lnTo>
                  <a:lnTo>
                    <a:pt x="7400937" y="223858"/>
                  </a:lnTo>
                  <a:lnTo>
                    <a:pt x="7422417" y="265308"/>
                  </a:lnTo>
                  <a:lnTo>
                    <a:pt x="7439604" y="309120"/>
                  </a:lnTo>
                  <a:lnTo>
                    <a:pt x="7452222" y="355020"/>
                  </a:lnTo>
                  <a:lnTo>
                    <a:pt x="7459994" y="402732"/>
                  </a:lnTo>
                  <a:lnTo>
                    <a:pt x="7462647" y="451980"/>
                  </a:lnTo>
                  <a:lnTo>
                    <a:pt x="7462647" y="815987"/>
                  </a:lnTo>
                  <a:lnTo>
                    <a:pt x="7459994" y="865235"/>
                  </a:lnTo>
                  <a:lnTo>
                    <a:pt x="7452222" y="912947"/>
                  </a:lnTo>
                  <a:lnTo>
                    <a:pt x="7439604" y="958847"/>
                  </a:lnTo>
                  <a:lnTo>
                    <a:pt x="7422417" y="1002659"/>
                  </a:lnTo>
                  <a:lnTo>
                    <a:pt x="7400937" y="1044109"/>
                  </a:lnTo>
                  <a:lnTo>
                    <a:pt x="7375440" y="1082919"/>
                  </a:lnTo>
                  <a:lnTo>
                    <a:pt x="7346200" y="1118815"/>
                  </a:lnTo>
                  <a:lnTo>
                    <a:pt x="7313494" y="1151521"/>
                  </a:lnTo>
                  <a:lnTo>
                    <a:pt x="7277598" y="1180761"/>
                  </a:lnTo>
                  <a:lnTo>
                    <a:pt x="7238788" y="1206258"/>
                  </a:lnTo>
                  <a:lnTo>
                    <a:pt x="7197338" y="1227738"/>
                  </a:lnTo>
                  <a:lnTo>
                    <a:pt x="7153526" y="1244925"/>
                  </a:lnTo>
                  <a:lnTo>
                    <a:pt x="7107626" y="1257543"/>
                  </a:lnTo>
                  <a:lnTo>
                    <a:pt x="7059914" y="1265315"/>
                  </a:lnTo>
                  <a:lnTo>
                    <a:pt x="7010666" y="1267968"/>
                  </a:lnTo>
                  <a:lnTo>
                    <a:pt x="0" y="1267968"/>
                  </a:lnTo>
                </a:path>
              </a:pathLst>
            </a:custGeom>
            <a:ln w="63500">
              <a:solidFill>
                <a:srgbClr val="FFFFFF"/>
              </a:solidFill>
            </a:ln>
          </p:spPr>
          <p:txBody>
            <a:bodyPr wrap="square" lIns="0" tIns="0" rIns="0" bIns="0" rtlCol="0"/>
            <a:lstStyle/>
            <a:p>
              <a:endParaRPr/>
            </a:p>
          </p:txBody>
        </p:sp>
        <p:sp>
          <p:nvSpPr>
            <p:cNvPr id="8" name="object 8"/>
            <p:cNvSpPr/>
            <p:nvPr/>
          </p:nvSpPr>
          <p:spPr>
            <a:xfrm>
              <a:off x="0" y="392430"/>
              <a:ext cx="7331709" cy="1268095"/>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grpSp>
      <p:sp>
        <p:nvSpPr>
          <p:cNvPr id="9" name="object 9"/>
          <p:cNvSpPr txBox="1">
            <a:spLocks noGrp="1"/>
          </p:cNvSpPr>
          <p:nvPr>
            <p:ph type="title"/>
          </p:nvPr>
        </p:nvSpPr>
        <p:spPr>
          <a:xfrm>
            <a:off x="212413" y="655022"/>
            <a:ext cx="6592699" cy="954405"/>
          </a:xfrm>
          <a:prstGeom prst="rect">
            <a:avLst/>
          </a:prstGeom>
        </p:spPr>
        <p:txBody>
          <a:bodyPr vert="horz" wrap="square" lIns="0" tIns="12700" rIns="0" bIns="0" rtlCol="0">
            <a:spAutoFit/>
          </a:bodyPr>
          <a:lstStyle/>
          <a:p>
            <a:pPr marL="12700">
              <a:lnSpc>
                <a:spcPct val="100000"/>
              </a:lnSpc>
              <a:spcBef>
                <a:spcPts val="100"/>
              </a:spcBef>
            </a:pPr>
            <a:r>
              <a:rPr sz="4000" spc="-5" dirty="0">
                <a:solidFill>
                  <a:schemeClr val="bg1"/>
                </a:solidFill>
              </a:rPr>
              <a:t>What is</a:t>
            </a:r>
            <a:r>
              <a:rPr sz="4000" spc="-15" dirty="0">
                <a:solidFill>
                  <a:schemeClr val="bg1"/>
                </a:solidFill>
              </a:rPr>
              <a:t> </a:t>
            </a:r>
            <a:r>
              <a:rPr sz="4000" spc="-5" dirty="0">
                <a:solidFill>
                  <a:schemeClr val="bg1"/>
                </a:solidFill>
              </a:rPr>
              <a:t>changing?</a:t>
            </a:r>
            <a:endParaRPr sz="4000" dirty="0">
              <a:solidFill>
                <a:schemeClr val="bg1"/>
              </a:solidFill>
            </a:endParaRPr>
          </a:p>
          <a:p>
            <a:pPr marL="12700">
              <a:lnSpc>
                <a:spcPct val="100000"/>
              </a:lnSpc>
              <a:spcBef>
                <a:spcPts val="110"/>
              </a:spcBef>
            </a:pPr>
            <a:r>
              <a:rPr lang="en-GB" sz="2000" b="0" spc="75" dirty="0">
                <a:solidFill>
                  <a:schemeClr val="bg1"/>
                </a:solidFill>
                <a:latin typeface="Roboto Light"/>
                <a:cs typeface="Roboto Light"/>
              </a:rPr>
              <a:t>New Provider Portal –Key Dates (subject to review)</a:t>
            </a:r>
            <a:endParaRPr sz="2000" dirty="0">
              <a:solidFill>
                <a:schemeClr val="bg1"/>
              </a:solidFill>
              <a:latin typeface="Roboto Light"/>
              <a:cs typeface="Roboto Light"/>
            </a:endParaRPr>
          </a:p>
        </p:txBody>
      </p:sp>
      <p:sp>
        <p:nvSpPr>
          <p:cNvPr id="11" name="object 11"/>
          <p:cNvSpPr txBox="1"/>
          <p:nvPr/>
        </p:nvSpPr>
        <p:spPr>
          <a:xfrm>
            <a:off x="622852" y="2377617"/>
            <a:ext cx="3074505" cy="366126"/>
          </a:xfrm>
          <a:prstGeom prst="rect">
            <a:avLst/>
          </a:prstGeom>
        </p:spPr>
        <p:txBody>
          <a:bodyPr vert="horz" wrap="square" lIns="0" tIns="12065" rIns="0" bIns="0" rtlCol="0">
            <a:spAutoFit/>
          </a:bodyPr>
          <a:lstStyle/>
          <a:p>
            <a:pPr marL="12700">
              <a:lnSpc>
                <a:spcPct val="100000"/>
              </a:lnSpc>
              <a:spcBef>
                <a:spcPts val="95"/>
              </a:spcBef>
            </a:pPr>
            <a:r>
              <a:rPr sz="2300" b="0" spc="35" dirty="0">
                <a:solidFill>
                  <a:srgbClr val="FFFFFF"/>
                </a:solidFill>
                <a:latin typeface="Montserrat" pitchFamily="2" charset="77"/>
                <a:cs typeface="Roboto Light"/>
              </a:rPr>
              <a:t>Old</a:t>
            </a:r>
            <a:r>
              <a:rPr sz="2300" b="0" spc="-45" dirty="0">
                <a:solidFill>
                  <a:srgbClr val="FFFFFF"/>
                </a:solidFill>
                <a:latin typeface="Montserrat" pitchFamily="2" charset="77"/>
                <a:cs typeface="Roboto Light"/>
              </a:rPr>
              <a:t> </a:t>
            </a:r>
            <a:r>
              <a:rPr sz="2300" b="0" spc="10" dirty="0">
                <a:solidFill>
                  <a:srgbClr val="FFFFFF"/>
                </a:solidFill>
                <a:latin typeface="Montserrat" pitchFamily="2" charset="77"/>
                <a:cs typeface="Roboto Light"/>
              </a:rPr>
              <a:t>system</a:t>
            </a:r>
            <a:endParaRPr sz="2300" dirty="0">
              <a:latin typeface="Montserrat" pitchFamily="2" charset="77"/>
              <a:cs typeface="Roboto Light"/>
            </a:endParaRPr>
          </a:p>
        </p:txBody>
      </p:sp>
      <p:sp>
        <p:nvSpPr>
          <p:cNvPr id="13" name="object 13"/>
          <p:cNvSpPr txBox="1"/>
          <p:nvPr/>
        </p:nvSpPr>
        <p:spPr>
          <a:xfrm>
            <a:off x="459744" y="2129945"/>
            <a:ext cx="3114974" cy="366126"/>
          </a:xfrm>
          <a:prstGeom prst="rect">
            <a:avLst/>
          </a:prstGeom>
        </p:spPr>
        <p:txBody>
          <a:bodyPr vert="horz" wrap="square" lIns="0" tIns="12065" rIns="0" bIns="0" rtlCol="0">
            <a:spAutoFit/>
          </a:bodyPr>
          <a:lstStyle/>
          <a:p>
            <a:pPr marL="12700">
              <a:lnSpc>
                <a:spcPct val="100000"/>
              </a:lnSpc>
              <a:spcBef>
                <a:spcPts val="95"/>
              </a:spcBef>
            </a:pPr>
            <a:r>
              <a:rPr sz="2300" b="0" dirty="0">
                <a:solidFill>
                  <a:srgbClr val="FFFFFF"/>
                </a:solidFill>
                <a:latin typeface="Montserrat" pitchFamily="2" charset="77"/>
                <a:cs typeface="Roboto Light"/>
              </a:rPr>
              <a:t>New</a:t>
            </a:r>
            <a:r>
              <a:rPr sz="2300" b="0" spc="-30" dirty="0">
                <a:solidFill>
                  <a:srgbClr val="FFFFFF"/>
                </a:solidFill>
                <a:latin typeface="Montserrat" pitchFamily="2" charset="77"/>
                <a:cs typeface="Roboto Light"/>
              </a:rPr>
              <a:t> </a:t>
            </a:r>
            <a:r>
              <a:rPr lang="en-GB" sz="2300" b="0" spc="10" dirty="0">
                <a:solidFill>
                  <a:srgbClr val="FFFFFF"/>
                </a:solidFill>
                <a:latin typeface="Montserrat" pitchFamily="2" charset="77"/>
                <a:cs typeface="Roboto Light"/>
              </a:rPr>
              <a:t>Portal</a:t>
            </a:r>
            <a:endParaRPr sz="2300" dirty="0">
              <a:latin typeface="Montserrat" pitchFamily="2" charset="77"/>
              <a:cs typeface="Roboto Light"/>
            </a:endParaRPr>
          </a:p>
        </p:txBody>
      </p:sp>
      <p:graphicFrame>
        <p:nvGraphicFramePr>
          <p:cNvPr id="5" name="Diagram 4">
            <a:extLst>
              <a:ext uri="{FF2B5EF4-FFF2-40B4-BE49-F238E27FC236}">
                <a16:creationId xmlns:a16="http://schemas.microsoft.com/office/drawing/2014/main" id="{B6B42D9A-0309-BD4C-465B-62E7DE333C98}"/>
              </a:ext>
            </a:extLst>
          </p:cNvPr>
          <p:cNvGraphicFramePr/>
          <p:nvPr>
            <p:extLst>
              <p:ext uri="{D42A27DB-BD31-4B8C-83A1-F6EECF244321}">
                <p14:modId xmlns:p14="http://schemas.microsoft.com/office/powerpoint/2010/main" val="3677329016"/>
              </p:ext>
            </p:extLst>
          </p:nvPr>
        </p:nvGraphicFramePr>
        <p:xfrm>
          <a:off x="701335" y="2249350"/>
          <a:ext cx="10553853" cy="3693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ight Arrow 13">
            <a:extLst>
              <a:ext uri="{FF2B5EF4-FFF2-40B4-BE49-F238E27FC236}">
                <a16:creationId xmlns:a16="http://schemas.microsoft.com/office/drawing/2014/main" id="{2137ADE7-33F5-21FB-44CF-7DCDDACF597C}"/>
              </a:ext>
            </a:extLst>
          </p:cNvPr>
          <p:cNvSpPr/>
          <p:nvPr/>
        </p:nvSpPr>
        <p:spPr>
          <a:xfrm rot="5400000">
            <a:off x="9606403" y="2245132"/>
            <a:ext cx="2077887" cy="408045"/>
          </a:xfrm>
          <a:prstGeom prst="rightArrow">
            <a:avLst>
              <a:gd name="adj1" fmla="val 42392"/>
              <a:gd name="adj2" fmla="val 50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793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72BE5E8-A532-8649-913A-EEF95F69D76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9C66FD29-60A7-E345-B2A5-C21FAFF56BC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64410687-031D-6F45-A809-F046558AA91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B8344734-BDD8-8B4B-B0D9-9DE0C8303AA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5845CC9A-8350-3F44-9084-DA289CAA976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162BB7E7-A4CA-304B-B667-8A42844FE1D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480873"/>
            <a:ext cx="7524509" cy="6216802"/>
            <a:chOff x="0" y="392430"/>
            <a:chExt cx="7463155" cy="5928359"/>
          </a:xfrm>
        </p:grpSpPr>
        <p:sp>
          <p:nvSpPr>
            <p:cNvPr id="6" name="object 6"/>
            <p:cNvSpPr/>
            <p:nvPr/>
          </p:nvSpPr>
          <p:spPr>
            <a:xfrm>
              <a:off x="468248" y="3103244"/>
              <a:ext cx="6402705" cy="3217545"/>
            </a:xfrm>
            <a:custGeom>
              <a:avLst/>
              <a:gdLst/>
              <a:ahLst/>
              <a:cxnLst/>
              <a:rect l="l" t="t" r="r" b="b"/>
              <a:pathLst>
                <a:path w="6402705" h="3217545">
                  <a:moveTo>
                    <a:pt x="118402" y="0"/>
                  </a:moveTo>
                  <a:lnTo>
                    <a:pt x="6283921" y="0"/>
                  </a:lnTo>
                  <a:lnTo>
                    <a:pt x="6306604" y="2286"/>
                  </a:lnTo>
                  <a:lnTo>
                    <a:pt x="6349568" y="20358"/>
                  </a:lnTo>
                  <a:lnTo>
                    <a:pt x="6381965" y="52755"/>
                  </a:lnTo>
                  <a:lnTo>
                    <a:pt x="6400038" y="95719"/>
                  </a:lnTo>
                  <a:lnTo>
                    <a:pt x="6402324" y="118402"/>
                  </a:lnTo>
                  <a:lnTo>
                    <a:pt x="6402324" y="3098761"/>
                  </a:lnTo>
                  <a:lnTo>
                    <a:pt x="6393027" y="3144012"/>
                  </a:lnTo>
                  <a:lnTo>
                    <a:pt x="6367310" y="3182162"/>
                  </a:lnTo>
                  <a:lnTo>
                    <a:pt x="6329171" y="3207867"/>
                  </a:lnTo>
                  <a:lnTo>
                    <a:pt x="6283921" y="3217164"/>
                  </a:lnTo>
                  <a:lnTo>
                    <a:pt x="118402" y="3217164"/>
                  </a:lnTo>
                  <a:lnTo>
                    <a:pt x="73152" y="3207867"/>
                  </a:lnTo>
                  <a:lnTo>
                    <a:pt x="35001" y="3182162"/>
                  </a:lnTo>
                  <a:lnTo>
                    <a:pt x="9296" y="3144012"/>
                  </a:lnTo>
                  <a:lnTo>
                    <a:pt x="0" y="3098761"/>
                  </a:lnTo>
                  <a:lnTo>
                    <a:pt x="0" y="118402"/>
                  </a:lnTo>
                  <a:lnTo>
                    <a:pt x="9296" y="73152"/>
                  </a:lnTo>
                  <a:lnTo>
                    <a:pt x="35001" y="35013"/>
                  </a:lnTo>
                  <a:lnTo>
                    <a:pt x="73152" y="9296"/>
                  </a:lnTo>
                  <a:lnTo>
                    <a:pt x="118402" y="0"/>
                  </a:lnTo>
                  <a:close/>
                </a:path>
              </a:pathLst>
            </a:custGeom>
            <a:ln w="57150">
              <a:solidFill>
                <a:srgbClr val="FFFFFF"/>
              </a:solidFill>
            </a:ln>
          </p:spPr>
          <p:txBody>
            <a:bodyPr wrap="square" lIns="0" tIns="0" rIns="0" bIns="0" rtlCol="0"/>
            <a:lstStyle/>
            <a:p>
              <a:endParaRPr/>
            </a:p>
          </p:txBody>
        </p:sp>
        <p:sp>
          <p:nvSpPr>
            <p:cNvPr id="7" name="object 7"/>
            <p:cNvSpPr/>
            <p:nvPr/>
          </p:nvSpPr>
          <p:spPr>
            <a:xfrm>
              <a:off x="0" y="534543"/>
              <a:ext cx="7463155" cy="1268095"/>
            </a:xfrm>
            <a:custGeom>
              <a:avLst/>
              <a:gdLst/>
              <a:ahLst/>
              <a:cxnLst/>
              <a:rect l="l" t="t" r="r" b="b"/>
              <a:pathLst>
                <a:path w="7463155" h="1268095">
                  <a:moveTo>
                    <a:pt x="0" y="0"/>
                  </a:moveTo>
                  <a:lnTo>
                    <a:pt x="7010666" y="0"/>
                  </a:lnTo>
                  <a:lnTo>
                    <a:pt x="7059914" y="2652"/>
                  </a:lnTo>
                  <a:lnTo>
                    <a:pt x="7107626" y="10424"/>
                  </a:lnTo>
                  <a:lnTo>
                    <a:pt x="7153526" y="23042"/>
                  </a:lnTo>
                  <a:lnTo>
                    <a:pt x="7197338" y="40229"/>
                  </a:lnTo>
                  <a:lnTo>
                    <a:pt x="7238788" y="61709"/>
                  </a:lnTo>
                  <a:lnTo>
                    <a:pt x="7277598" y="87206"/>
                  </a:lnTo>
                  <a:lnTo>
                    <a:pt x="7313494" y="116446"/>
                  </a:lnTo>
                  <a:lnTo>
                    <a:pt x="7346200" y="149152"/>
                  </a:lnTo>
                  <a:lnTo>
                    <a:pt x="7375440" y="185048"/>
                  </a:lnTo>
                  <a:lnTo>
                    <a:pt x="7400937" y="223858"/>
                  </a:lnTo>
                  <a:lnTo>
                    <a:pt x="7422417" y="265308"/>
                  </a:lnTo>
                  <a:lnTo>
                    <a:pt x="7439604" y="309120"/>
                  </a:lnTo>
                  <a:lnTo>
                    <a:pt x="7452222" y="355020"/>
                  </a:lnTo>
                  <a:lnTo>
                    <a:pt x="7459994" y="402732"/>
                  </a:lnTo>
                  <a:lnTo>
                    <a:pt x="7462647" y="451980"/>
                  </a:lnTo>
                  <a:lnTo>
                    <a:pt x="7462647" y="815987"/>
                  </a:lnTo>
                  <a:lnTo>
                    <a:pt x="7459994" y="865235"/>
                  </a:lnTo>
                  <a:lnTo>
                    <a:pt x="7452222" y="912947"/>
                  </a:lnTo>
                  <a:lnTo>
                    <a:pt x="7439604" y="958847"/>
                  </a:lnTo>
                  <a:lnTo>
                    <a:pt x="7422417" y="1002659"/>
                  </a:lnTo>
                  <a:lnTo>
                    <a:pt x="7400937" y="1044109"/>
                  </a:lnTo>
                  <a:lnTo>
                    <a:pt x="7375440" y="1082919"/>
                  </a:lnTo>
                  <a:lnTo>
                    <a:pt x="7346200" y="1118815"/>
                  </a:lnTo>
                  <a:lnTo>
                    <a:pt x="7313494" y="1151521"/>
                  </a:lnTo>
                  <a:lnTo>
                    <a:pt x="7277598" y="1180761"/>
                  </a:lnTo>
                  <a:lnTo>
                    <a:pt x="7238788" y="1206258"/>
                  </a:lnTo>
                  <a:lnTo>
                    <a:pt x="7197338" y="1227738"/>
                  </a:lnTo>
                  <a:lnTo>
                    <a:pt x="7153526" y="1244925"/>
                  </a:lnTo>
                  <a:lnTo>
                    <a:pt x="7107626" y="1257543"/>
                  </a:lnTo>
                  <a:lnTo>
                    <a:pt x="7059914" y="1265315"/>
                  </a:lnTo>
                  <a:lnTo>
                    <a:pt x="7010666" y="1267968"/>
                  </a:lnTo>
                  <a:lnTo>
                    <a:pt x="0" y="1267968"/>
                  </a:lnTo>
                </a:path>
              </a:pathLst>
            </a:custGeom>
            <a:ln w="63500">
              <a:solidFill>
                <a:srgbClr val="FFFFFF"/>
              </a:solidFill>
            </a:ln>
          </p:spPr>
          <p:txBody>
            <a:bodyPr wrap="square" lIns="0" tIns="0" rIns="0" bIns="0" rtlCol="0"/>
            <a:lstStyle/>
            <a:p>
              <a:endParaRPr/>
            </a:p>
          </p:txBody>
        </p:sp>
        <p:sp>
          <p:nvSpPr>
            <p:cNvPr id="8" name="object 8"/>
            <p:cNvSpPr/>
            <p:nvPr/>
          </p:nvSpPr>
          <p:spPr>
            <a:xfrm>
              <a:off x="0" y="392430"/>
              <a:ext cx="7331709" cy="1268095"/>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grpSp>
      <p:sp>
        <p:nvSpPr>
          <p:cNvPr id="9" name="object 9"/>
          <p:cNvSpPr txBox="1">
            <a:spLocks noGrp="1"/>
          </p:cNvSpPr>
          <p:nvPr>
            <p:ph type="title"/>
          </p:nvPr>
        </p:nvSpPr>
        <p:spPr>
          <a:xfrm>
            <a:off x="212413" y="655022"/>
            <a:ext cx="6592699" cy="954405"/>
          </a:xfrm>
          <a:prstGeom prst="rect">
            <a:avLst/>
          </a:prstGeom>
        </p:spPr>
        <p:txBody>
          <a:bodyPr vert="horz" wrap="square" lIns="0" tIns="12700" rIns="0" bIns="0" rtlCol="0">
            <a:spAutoFit/>
          </a:bodyPr>
          <a:lstStyle/>
          <a:p>
            <a:pPr marL="12700">
              <a:lnSpc>
                <a:spcPct val="100000"/>
              </a:lnSpc>
              <a:spcBef>
                <a:spcPts val="100"/>
              </a:spcBef>
            </a:pPr>
            <a:r>
              <a:rPr sz="4000" spc="-5" dirty="0">
                <a:solidFill>
                  <a:schemeClr val="bg1"/>
                </a:solidFill>
              </a:rPr>
              <a:t>What is</a:t>
            </a:r>
            <a:r>
              <a:rPr sz="4000" spc="-15" dirty="0">
                <a:solidFill>
                  <a:schemeClr val="bg1"/>
                </a:solidFill>
              </a:rPr>
              <a:t> </a:t>
            </a:r>
            <a:r>
              <a:rPr sz="4000" spc="-5" dirty="0">
                <a:solidFill>
                  <a:schemeClr val="bg1"/>
                </a:solidFill>
              </a:rPr>
              <a:t>changing?</a:t>
            </a:r>
            <a:endParaRPr sz="4000" dirty="0">
              <a:solidFill>
                <a:schemeClr val="bg1"/>
              </a:solidFill>
            </a:endParaRPr>
          </a:p>
          <a:p>
            <a:pPr marL="12700">
              <a:lnSpc>
                <a:spcPct val="100000"/>
              </a:lnSpc>
              <a:spcBef>
                <a:spcPts val="110"/>
              </a:spcBef>
            </a:pPr>
            <a:r>
              <a:rPr lang="en-GB" sz="2000" b="0" spc="75" dirty="0">
                <a:solidFill>
                  <a:schemeClr val="bg1"/>
                </a:solidFill>
                <a:latin typeface="Roboto Light"/>
                <a:cs typeface="Roboto Light"/>
              </a:rPr>
              <a:t>New Provider Portal </a:t>
            </a:r>
            <a:endParaRPr sz="2000" dirty="0">
              <a:solidFill>
                <a:schemeClr val="bg1"/>
              </a:solidFill>
              <a:latin typeface="Roboto Light"/>
              <a:cs typeface="Roboto Light"/>
            </a:endParaRPr>
          </a:p>
        </p:txBody>
      </p:sp>
      <p:sp>
        <p:nvSpPr>
          <p:cNvPr id="11" name="object 11"/>
          <p:cNvSpPr txBox="1"/>
          <p:nvPr/>
        </p:nvSpPr>
        <p:spPr>
          <a:xfrm>
            <a:off x="622852" y="2377617"/>
            <a:ext cx="3074505" cy="366126"/>
          </a:xfrm>
          <a:prstGeom prst="rect">
            <a:avLst/>
          </a:prstGeom>
        </p:spPr>
        <p:txBody>
          <a:bodyPr vert="horz" wrap="square" lIns="0" tIns="12065" rIns="0" bIns="0" rtlCol="0">
            <a:spAutoFit/>
          </a:bodyPr>
          <a:lstStyle/>
          <a:p>
            <a:pPr marL="12700">
              <a:lnSpc>
                <a:spcPct val="100000"/>
              </a:lnSpc>
              <a:spcBef>
                <a:spcPts val="95"/>
              </a:spcBef>
            </a:pPr>
            <a:r>
              <a:rPr sz="2300" b="0" spc="35" dirty="0">
                <a:solidFill>
                  <a:srgbClr val="FFFFFF"/>
                </a:solidFill>
                <a:latin typeface="Montserrat" pitchFamily="2" charset="77"/>
                <a:cs typeface="Roboto Light"/>
              </a:rPr>
              <a:t>Old</a:t>
            </a:r>
            <a:r>
              <a:rPr sz="2300" b="0" spc="-45" dirty="0">
                <a:solidFill>
                  <a:srgbClr val="FFFFFF"/>
                </a:solidFill>
                <a:latin typeface="Montserrat" pitchFamily="2" charset="77"/>
                <a:cs typeface="Roboto Light"/>
              </a:rPr>
              <a:t> </a:t>
            </a:r>
            <a:r>
              <a:rPr sz="2300" b="0" spc="10" dirty="0">
                <a:solidFill>
                  <a:srgbClr val="FFFFFF"/>
                </a:solidFill>
                <a:latin typeface="Montserrat" pitchFamily="2" charset="77"/>
                <a:cs typeface="Roboto Light"/>
              </a:rPr>
              <a:t>system</a:t>
            </a:r>
            <a:endParaRPr sz="2300" dirty="0">
              <a:latin typeface="Montserrat" pitchFamily="2" charset="77"/>
              <a:cs typeface="Roboto Light"/>
            </a:endParaRPr>
          </a:p>
        </p:txBody>
      </p:sp>
      <p:sp>
        <p:nvSpPr>
          <p:cNvPr id="13" name="object 13"/>
          <p:cNvSpPr txBox="1"/>
          <p:nvPr/>
        </p:nvSpPr>
        <p:spPr>
          <a:xfrm>
            <a:off x="459744" y="2129945"/>
            <a:ext cx="3114974" cy="366126"/>
          </a:xfrm>
          <a:prstGeom prst="rect">
            <a:avLst/>
          </a:prstGeom>
        </p:spPr>
        <p:txBody>
          <a:bodyPr vert="horz" wrap="square" lIns="0" tIns="12065" rIns="0" bIns="0" rtlCol="0">
            <a:spAutoFit/>
          </a:bodyPr>
          <a:lstStyle/>
          <a:p>
            <a:pPr marL="12700">
              <a:lnSpc>
                <a:spcPct val="100000"/>
              </a:lnSpc>
              <a:spcBef>
                <a:spcPts val="95"/>
              </a:spcBef>
            </a:pPr>
            <a:r>
              <a:rPr sz="2300" b="0" dirty="0">
                <a:solidFill>
                  <a:srgbClr val="FFFFFF"/>
                </a:solidFill>
                <a:latin typeface="Montserrat" pitchFamily="2" charset="77"/>
                <a:cs typeface="Roboto Light"/>
              </a:rPr>
              <a:t>New</a:t>
            </a:r>
            <a:r>
              <a:rPr sz="2300" b="0" spc="-30" dirty="0">
                <a:solidFill>
                  <a:srgbClr val="FFFFFF"/>
                </a:solidFill>
                <a:latin typeface="Montserrat" pitchFamily="2" charset="77"/>
                <a:cs typeface="Roboto Light"/>
              </a:rPr>
              <a:t> </a:t>
            </a:r>
            <a:r>
              <a:rPr lang="en-GB" sz="2300" b="0" spc="10" dirty="0">
                <a:solidFill>
                  <a:srgbClr val="FFFFFF"/>
                </a:solidFill>
                <a:latin typeface="Montserrat" pitchFamily="2" charset="77"/>
                <a:cs typeface="Roboto Light"/>
              </a:rPr>
              <a:t>Portal</a:t>
            </a:r>
            <a:endParaRPr sz="2300" dirty="0">
              <a:latin typeface="Montserrat" pitchFamily="2" charset="77"/>
              <a:cs typeface="Roboto Light"/>
            </a:endParaRPr>
          </a:p>
        </p:txBody>
      </p:sp>
      <p:graphicFrame>
        <p:nvGraphicFramePr>
          <p:cNvPr id="18" name="Diagram 17">
            <a:extLst>
              <a:ext uri="{FF2B5EF4-FFF2-40B4-BE49-F238E27FC236}">
                <a16:creationId xmlns:a16="http://schemas.microsoft.com/office/drawing/2014/main" id="{9FF03431-B223-32B4-6A75-5F8A3E096FB8}"/>
              </a:ext>
            </a:extLst>
          </p:cNvPr>
          <p:cNvGraphicFramePr/>
          <p:nvPr>
            <p:extLst>
              <p:ext uri="{D42A27DB-BD31-4B8C-83A1-F6EECF244321}">
                <p14:modId xmlns:p14="http://schemas.microsoft.com/office/powerpoint/2010/main" val="1468377576"/>
              </p:ext>
            </p:extLst>
          </p:nvPr>
        </p:nvGraphicFramePr>
        <p:xfrm>
          <a:off x="947529" y="2436937"/>
          <a:ext cx="3949149" cy="3130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5" name="Picture 3" descr="page16image4254895024">
            <a:extLst>
              <a:ext uri="{FF2B5EF4-FFF2-40B4-BE49-F238E27FC236}">
                <a16:creationId xmlns:a16="http://schemas.microsoft.com/office/drawing/2014/main" id="{A7D89309-F0F8-8E2B-0A7A-75514555E7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6157" y="2436937"/>
            <a:ext cx="5531756" cy="313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36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8">
            <a:extLst>
              <a:ext uri="{FF2B5EF4-FFF2-40B4-BE49-F238E27FC236}">
                <a16:creationId xmlns:a16="http://schemas.microsoft.com/office/drawing/2014/main" id="{C5AD41D9-627F-F07E-B17E-5883B6A7759D}"/>
              </a:ext>
            </a:extLst>
          </p:cNvPr>
          <p:cNvSpPr/>
          <p:nvPr/>
        </p:nvSpPr>
        <p:spPr>
          <a:xfrm>
            <a:off x="0" y="480873"/>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sp>
        <p:nvSpPr>
          <p:cNvPr id="4" name="object 4"/>
          <p:cNvSpPr txBox="1">
            <a:spLocks noGrp="1"/>
          </p:cNvSpPr>
          <p:nvPr>
            <p:ph type="title"/>
          </p:nvPr>
        </p:nvSpPr>
        <p:spPr>
          <a:xfrm>
            <a:off x="286321" y="878271"/>
            <a:ext cx="6551800" cy="504625"/>
          </a:xfrm>
          <a:prstGeom prst="rect">
            <a:avLst/>
          </a:prstGeom>
        </p:spPr>
        <p:txBody>
          <a:bodyPr vert="horz" wrap="square" lIns="0" tIns="12065" rIns="0" bIns="0" rtlCol="0">
            <a:spAutoFit/>
          </a:bodyPr>
          <a:lstStyle/>
          <a:p>
            <a:pPr marL="12700">
              <a:lnSpc>
                <a:spcPct val="100000"/>
              </a:lnSpc>
              <a:spcBef>
                <a:spcPts val="95"/>
              </a:spcBef>
            </a:pPr>
            <a:r>
              <a:rPr sz="3200" b="0" spc="105" dirty="0">
                <a:solidFill>
                  <a:schemeClr val="bg1"/>
                </a:solidFill>
                <a:cs typeface="Roboto Light"/>
              </a:rPr>
              <a:t>All </a:t>
            </a:r>
            <a:r>
              <a:rPr sz="3200" spc="35" dirty="0">
                <a:solidFill>
                  <a:schemeClr val="bg1"/>
                </a:solidFill>
                <a:cs typeface="Roboto Light"/>
              </a:rPr>
              <a:t>335</a:t>
            </a:r>
            <a:r>
              <a:rPr sz="3200" b="0" spc="35" dirty="0">
                <a:solidFill>
                  <a:schemeClr val="bg1"/>
                </a:solidFill>
                <a:cs typeface="Roboto Light"/>
              </a:rPr>
              <a:t> </a:t>
            </a:r>
            <a:r>
              <a:rPr sz="3200" b="0" spc="15" dirty="0">
                <a:solidFill>
                  <a:schemeClr val="bg1"/>
                </a:solidFill>
                <a:cs typeface="Roboto Light"/>
              </a:rPr>
              <a:t>KLOEs </a:t>
            </a:r>
            <a:r>
              <a:rPr sz="3200" b="0" spc="35" dirty="0">
                <a:solidFill>
                  <a:schemeClr val="bg1"/>
                </a:solidFill>
                <a:cs typeface="Roboto Light"/>
              </a:rPr>
              <a:t>are</a:t>
            </a:r>
            <a:r>
              <a:rPr sz="3200" b="0" spc="-95" dirty="0">
                <a:solidFill>
                  <a:schemeClr val="bg1"/>
                </a:solidFill>
                <a:cs typeface="Roboto Light"/>
              </a:rPr>
              <a:t> </a:t>
            </a:r>
            <a:r>
              <a:rPr sz="3200" b="0" spc="35" dirty="0">
                <a:solidFill>
                  <a:schemeClr val="bg1"/>
                </a:solidFill>
                <a:cs typeface="Roboto Light"/>
              </a:rPr>
              <a:t>going</a:t>
            </a:r>
            <a:endParaRPr sz="3200" dirty="0">
              <a:solidFill>
                <a:schemeClr val="bg1"/>
              </a:solidFill>
              <a:cs typeface="Roboto Light"/>
            </a:endParaRPr>
          </a:p>
        </p:txBody>
      </p:sp>
      <p:grpSp>
        <p:nvGrpSpPr>
          <p:cNvPr id="5" name="object 5"/>
          <p:cNvGrpSpPr/>
          <p:nvPr/>
        </p:nvGrpSpPr>
        <p:grpSpPr>
          <a:xfrm>
            <a:off x="286320" y="2088794"/>
            <a:ext cx="9570373" cy="3890935"/>
            <a:chOff x="587120" y="2136267"/>
            <a:chExt cx="8580120" cy="3257550"/>
          </a:xfrm>
        </p:grpSpPr>
        <p:sp>
          <p:nvSpPr>
            <p:cNvPr id="6" name="object 6"/>
            <p:cNvSpPr/>
            <p:nvPr/>
          </p:nvSpPr>
          <p:spPr>
            <a:xfrm>
              <a:off x="615695" y="2164842"/>
              <a:ext cx="8522957" cy="3200399"/>
            </a:xfrm>
            <a:prstGeom prst="rect">
              <a:avLst/>
            </a:prstGeom>
            <a:blipFill>
              <a:blip r:embed="rId2" cstate="print"/>
              <a:stretch>
                <a:fillRect/>
              </a:stretch>
            </a:blipFill>
            <a:ln>
              <a:solidFill>
                <a:srgbClr val="3C3B71"/>
              </a:solidFill>
            </a:ln>
          </p:spPr>
          <p:txBody>
            <a:bodyPr wrap="square" lIns="0" tIns="0" rIns="0" bIns="0" rtlCol="0"/>
            <a:lstStyle/>
            <a:p>
              <a:endParaRPr/>
            </a:p>
          </p:txBody>
        </p:sp>
        <p:sp>
          <p:nvSpPr>
            <p:cNvPr id="7" name="object 7"/>
            <p:cNvSpPr/>
            <p:nvPr/>
          </p:nvSpPr>
          <p:spPr>
            <a:xfrm>
              <a:off x="587120" y="2136267"/>
              <a:ext cx="8580120" cy="3257550"/>
            </a:xfrm>
            <a:custGeom>
              <a:avLst/>
              <a:gdLst/>
              <a:ahLst/>
              <a:cxnLst/>
              <a:rect l="l" t="t" r="r" b="b"/>
              <a:pathLst>
                <a:path w="8580120" h="3257550">
                  <a:moveTo>
                    <a:pt x="0" y="0"/>
                  </a:moveTo>
                  <a:lnTo>
                    <a:pt x="8580120" y="0"/>
                  </a:lnTo>
                  <a:lnTo>
                    <a:pt x="8580120" y="3257550"/>
                  </a:lnTo>
                  <a:lnTo>
                    <a:pt x="0" y="3257550"/>
                  </a:lnTo>
                  <a:lnTo>
                    <a:pt x="0" y="0"/>
                  </a:lnTo>
                  <a:close/>
                </a:path>
              </a:pathLst>
            </a:custGeom>
            <a:ln w="57150">
              <a:solidFill>
                <a:srgbClr val="3C3B71"/>
              </a:solidFill>
            </a:ln>
          </p:spPr>
          <p:txBody>
            <a:bodyPr wrap="square" lIns="0" tIns="0" rIns="0" bIns="0" rtlCol="0"/>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69C49ED9-8324-AE5F-B612-45D793511A96}"/>
              </a:ext>
            </a:extLst>
          </p:cNvPr>
          <p:cNvSpPr/>
          <p:nvPr/>
        </p:nvSpPr>
        <p:spPr>
          <a:xfrm>
            <a:off x="463825" y="4784361"/>
            <a:ext cx="10283687" cy="1351396"/>
          </a:xfrm>
          <a:prstGeom prst="roundRect">
            <a:avLst/>
          </a:prstGeom>
          <a:solidFill>
            <a:srgbClr val="6C3F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F481A80C-F97C-0CBB-C501-10072064747B}"/>
              </a:ext>
            </a:extLst>
          </p:cNvPr>
          <p:cNvSpPr/>
          <p:nvPr/>
        </p:nvSpPr>
        <p:spPr>
          <a:xfrm>
            <a:off x="463826" y="3128303"/>
            <a:ext cx="10177670" cy="1060174"/>
          </a:xfrm>
          <a:prstGeom prst="roundRect">
            <a:avLst/>
          </a:prstGeom>
          <a:solidFill>
            <a:srgbClr val="6C3F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bject 8">
            <a:extLst>
              <a:ext uri="{FF2B5EF4-FFF2-40B4-BE49-F238E27FC236}">
                <a16:creationId xmlns:a16="http://schemas.microsoft.com/office/drawing/2014/main" id="{C5AD41D9-627F-F07E-B17E-5883B6A7759D}"/>
              </a:ext>
            </a:extLst>
          </p:cNvPr>
          <p:cNvSpPr/>
          <p:nvPr/>
        </p:nvSpPr>
        <p:spPr>
          <a:xfrm>
            <a:off x="0" y="480873"/>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sp>
        <p:nvSpPr>
          <p:cNvPr id="4" name="object 4"/>
          <p:cNvSpPr txBox="1">
            <a:spLocks noGrp="1"/>
          </p:cNvSpPr>
          <p:nvPr>
            <p:ph type="title"/>
          </p:nvPr>
        </p:nvSpPr>
        <p:spPr>
          <a:xfrm>
            <a:off x="287569" y="601070"/>
            <a:ext cx="6816844" cy="966290"/>
          </a:xfrm>
          <a:prstGeom prst="rect">
            <a:avLst/>
          </a:prstGeom>
        </p:spPr>
        <p:txBody>
          <a:bodyPr vert="horz" wrap="square" lIns="0" tIns="12065" rIns="0" bIns="0" rtlCol="0">
            <a:spAutoFit/>
          </a:bodyPr>
          <a:lstStyle/>
          <a:p>
            <a:pPr marL="12700">
              <a:lnSpc>
                <a:spcPct val="100000"/>
              </a:lnSpc>
              <a:spcBef>
                <a:spcPts val="95"/>
              </a:spcBef>
            </a:pPr>
            <a:r>
              <a:rPr lang="en-GB" sz="4000" b="0" spc="105" dirty="0">
                <a:solidFill>
                  <a:schemeClr val="bg1"/>
                </a:solidFill>
                <a:ea typeface="Roboto" panose="02000000000000000000" pitchFamily="2" charset="0"/>
                <a:cs typeface="Roboto" panose="02000000000000000000" pitchFamily="2" charset="0"/>
              </a:rPr>
              <a:t>‘</a:t>
            </a:r>
            <a:r>
              <a:rPr lang="en-GB" sz="4000" spc="105" dirty="0">
                <a:solidFill>
                  <a:schemeClr val="bg1"/>
                </a:solidFill>
                <a:ea typeface="Roboto" panose="02000000000000000000" pitchFamily="2" charset="0"/>
                <a:cs typeface="Roboto" panose="02000000000000000000" pitchFamily="2" charset="0"/>
              </a:rPr>
              <a:t>I’ and ‘We’ Statements</a:t>
            </a:r>
            <a:br>
              <a:rPr lang="en-GB" spc="105" dirty="0">
                <a:solidFill>
                  <a:schemeClr val="bg1"/>
                </a:solidFill>
                <a:latin typeface="Roboto" panose="02000000000000000000" pitchFamily="2" charset="0"/>
                <a:ea typeface="Roboto" panose="02000000000000000000" pitchFamily="2" charset="0"/>
                <a:cs typeface="Roboto" panose="02000000000000000000" pitchFamily="2" charset="0"/>
              </a:rPr>
            </a:br>
            <a:r>
              <a:rPr lang="en-GB" sz="2000" b="0" dirty="0">
                <a:solidFill>
                  <a:schemeClr val="bg1"/>
                </a:solidFill>
                <a:latin typeface="Roboto" panose="02000000000000000000" pitchFamily="2" charset="0"/>
                <a:ea typeface="Roboto" panose="02000000000000000000" pitchFamily="2" charset="0"/>
                <a:cs typeface="Roboto" panose="02000000000000000000" pitchFamily="2" charset="0"/>
              </a:rPr>
              <a:t>34 </a:t>
            </a:r>
            <a:r>
              <a:rPr lang="en-GB" sz="2000" b="0" spc="-5" dirty="0">
                <a:solidFill>
                  <a:schemeClr val="bg1"/>
                </a:solidFill>
                <a:latin typeface="Roboto" panose="02000000000000000000" pitchFamily="2" charset="0"/>
                <a:ea typeface="Roboto" panose="02000000000000000000" pitchFamily="2" charset="0"/>
                <a:cs typeface="Roboto" panose="02000000000000000000" pitchFamily="2" charset="0"/>
              </a:rPr>
              <a:t>‘Quality Statements replacing the</a:t>
            </a:r>
            <a:r>
              <a:rPr lang="en-GB" sz="2000" b="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GB" sz="2000" b="0" spc="-5" dirty="0">
                <a:solidFill>
                  <a:schemeClr val="bg1"/>
                </a:solidFill>
                <a:latin typeface="Roboto" panose="02000000000000000000" pitchFamily="2" charset="0"/>
                <a:ea typeface="Roboto" panose="02000000000000000000" pitchFamily="2" charset="0"/>
                <a:cs typeface="Roboto" panose="02000000000000000000" pitchFamily="2" charset="0"/>
              </a:rPr>
              <a:t>KLOEs</a:t>
            </a:r>
            <a:endParaRPr sz="2000" b="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721026B0-C67D-7A9C-4352-2C15E997B1A6}"/>
              </a:ext>
            </a:extLst>
          </p:cNvPr>
          <p:cNvSpPr txBox="1"/>
          <p:nvPr/>
        </p:nvSpPr>
        <p:spPr>
          <a:xfrm>
            <a:off x="609600" y="2073639"/>
            <a:ext cx="10429461" cy="4247317"/>
          </a:xfrm>
          <a:prstGeom prst="rect">
            <a:avLst/>
          </a:prstGeom>
          <a:noFill/>
        </p:spPr>
        <p:txBody>
          <a:bodyPr wrap="square">
            <a:spAutoFit/>
          </a:bodyPr>
          <a:lstStyle/>
          <a:p>
            <a:r>
              <a:rPr lang="en-GB" b="1" dirty="0">
                <a:solidFill>
                  <a:srgbClr val="6C3FC4"/>
                </a:solidFill>
                <a:effectLst/>
                <a:latin typeface="Montserrat" pitchFamily="2" charset="77"/>
              </a:rPr>
              <a:t>We statement (What is expected of the provider)</a:t>
            </a:r>
          </a:p>
          <a:p>
            <a:endParaRPr lang="en-GB" dirty="0">
              <a:effectLst/>
              <a:latin typeface="Helvetica Neue" panose="02000503000000020004" pitchFamily="2" charset="0"/>
            </a:endParaRPr>
          </a:p>
          <a:p>
            <a:r>
              <a:rPr lang="en-GB" b="1" dirty="0">
                <a:effectLst/>
                <a:latin typeface="Helvetica Neue" panose="02000503000000020004" pitchFamily="2" charset="0"/>
              </a:rPr>
              <a:t>e.g. Safe systems, pathways and transitions</a:t>
            </a:r>
          </a:p>
          <a:p>
            <a:endParaRPr lang="en-GB" b="1" dirty="0">
              <a:effectLst/>
              <a:latin typeface="Helvetica Neue" panose="02000503000000020004" pitchFamily="2" charset="0"/>
            </a:endParaRPr>
          </a:p>
          <a:p>
            <a:r>
              <a:rPr lang="en-GB" b="1" dirty="0">
                <a:solidFill>
                  <a:schemeClr val="bg1"/>
                </a:solidFill>
                <a:effectLst/>
                <a:latin typeface="Helvetica Neue" panose="02000503000000020004" pitchFamily="2" charset="0"/>
              </a:rPr>
              <a:t>‘We work with people and our partners to establish and maintain safe systems of care, in which safety is managed, monitored and assured. We ensure continuity of care, including when people move between different services.’ </a:t>
            </a:r>
          </a:p>
          <a:p>
            <a:endParaRPr lang="en-GB" dirty="0">
              <a:latin typeface="Helvetica Neue" panose="02000503000000020004" pitchFamily="2" charset="0"/>
            </a:endParaRPr>
          </a:p>
          <a:p>
            <a:r>
              <a:rPr lang="en-GB" b="1" dirty="0">
                <a:solidFill>
                  <a:srgbClr val="6C3FC4"/>
                </a:solidFill>
                <a:effectLst/>
                <a:latin typeface="Montserrat" pitchFamily="2" charset="77"/>
              </a:rPr>
              <a:t>I statement (What patients believe matters to them)</a:t>
            </a:r>
          </a:p>
          <a:p>
            <a:endParaRPr lang="en-GB" dirty="0">
              <a:latin typeface="Helvetica Neue" panose="02000503000000020004" pitchFamily="2" charset="0"/>
            </a:endParaRPr>
          </a:p>
          <a:p>
            <a:r>
              <a:rPr lang="en-GB" sz="1800" b="1" dirty="0">
                <a:solidFill>
                  <a:schemeClr val="bg1"/>
                </a:solidFill>
                <a:effectLst/>
                <a:latin typeface="Montserrat" pitchFamily="2" charset="77"/>
              </a:rPr>
              <a:t>‘I know what to do and who I can contact when I realise that things might be at </a:t>
            </a:r>
          </a:p>
          <a:p>
            <a:r>
              <a:rPr lang="en-GB" sz="1800" b="1" dirty="0">
                <a:solidFill>
                  <a:schemeClr val="bg1"/>
                </a:solidFill>
                <a:effectLst/>
                <a:latin typeface="Montserrat" pitchFamily="2" charset="77"/>
              </a:rPr>
              <a:t>risk of going wrong or my health condition may be worsening.’ </a:t>
            </a:r>
            <a:endParaRPr lang="en-GB" b="1" dirty="0">
              <a:solidFill>
                <a:schemeClr val="bg1"/>
              </a:solidFill>
              <a:latin typeface="Montserrat" pitchFamily="2" charset="77"/>
            </a:endParaRPr>
          </a:p>
          <a:p>
            <a:r>
              <a:rPr lang="en-GB" sz="1800" b="1" dirty="0">
                <a:solidFill>
                  <a:schemeClr val="bg1"/>
                </a:solidFill>
                <a:effectLst/>
                <a:latin typeface="Montserrat" pitchFamily="2" charset="77"/>
              </a:rPr>
              <a:t>‘When I move between services, settings or areas, there is a plan for what happens next and who will do what, and all the practical arrangements are in place.’</a:t>
            </a:r>
            <a:endParaRPr lang="en-GB" b="1" dirty="0">
              <a:solidFill>
                <a:schemeClr val="bg1"/>
              </a:solidFill>
              <a:latin typeface="Montserrat" pitchFamily="2" charset="77"/>
            </a:endParaRPr>
          </a:p>
          <a:p>
            <a:endParaRPr lang="en-GB" dirty="0">
              <a:effectLst/>
              <a:latin typeface="Helvetica Neue" panose="02000503000000020004" pitchFamily="2" charset="0"/>
            </a:endParaRPr>
          </a:p>
        </p:txBody>
      </p:sp>
      <p:sp>
        <p:nvSpPr>
          <p:cNvPr id="10" name="TextBox 9">
            <a:extLst>
              <a:ext uri="{FF2B5EF4-FFF2-40B4-BE49-F238E27FC236}">
                <a16:creationId xmlns:a16="http://schemas.microsoft.com/office/drawing/2014/main" id="{26D0444F-556B-E895-37FD-F19E66A48C91}"/>
              </a:ext>
            </a:extLst>
          </p:cNvPr>
          <p:cNvSpPr txBox="1"/>
          <p:nvPr/>
        </p:nvSpPr>
        <p:spPr>
          <a:xfrm>
            <a:off x="8812695" y="822604"/>
            <a:ext cx="2955235" cy="646331"/>
          </a:xfrm>
          <a:prstGeom prst="rect">
            <a:avLst/>
          </a:prstGeom>
          <a:noFill/>
          <a:ln>
            <a:solidFill>
              <a:srgbClr val="FF0000"/>
            </a:solidFill>
          </a:ln>
        </p:spPr>
        <p:txBody>
          <a:bodyPr wrap="square">
            <a:spAutoFit/>
          </a:bodyPr>
          <a:lstStyle/>
          <a:p>
            <a:r>
              <a:rPr lang="en-GB" sz="1200" dirty="0">
                <a:solidFill>
                  <a:srgbClr val="FF0000"/>
                </a:solidFill>
                <a:effectLst/>
                <a:latin typeface="Montserrat" pitchFamily="2" charset="77"/>
              </a:rPr>
              <a:t>**Not very prescriptive in how you can meet them , only steer is the different categories **</a:t>
            </a:r>
          </a:p>
        </p:txBody>
      </p:sp>
    </p:spTree>
    <p:extLst>
      <p:ext uri="{BB962C8B-B14F-4D97-AF65-F5344CB8AC3E}">
        <p14:creationId xmlns:p14="http://schemas.microsoft.com/office/powerpoint/2010/main" val="275507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8">
            <a:extLst>
              <a:ext uri="{FF2B5EF4-FFF2-40B4-BE49-F238E27FC236}">
                <a16:creationId xmlns:a16="http://schemas.microsoft.com/office/drawing/2014/main" id="{1A127584-8FE6-BEC9-5597-BFA717522505}"/>
              </a:ext>
            </a:extLst>
          </p:cNvPr>
          <p:cNvSpPr/>
          <p:nvPr/>
        </p:nvSpPr>
        <p:spPr>
          <a:xfrm>
            <a:off x="0" y="507377"/>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4" name="object 4"/>
          <p:cNvSpPr txBox="1"/>
          <p:nvPr/>
        </p:nvSpPr>
        <p:spPr>
          <a:xfrm>
            <a:off x="633548" y="2424149"/>
            <a:ext cx="1178399"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C3B71"/>
                </a:solidFill>
                <a:latin typeface="Roboto"/>
                <a:cs typeface="Roboto"/>
              </a:rPr>
              <a:t>Ca</a:t>
            </a:r>
            <a:r>
              <a:rPr sz="2000" b="1" spc="-10" dirty="0">
                <a:solidFill>
                  <a:srgbClr val="3C3B71"/>
                </a:solidFill>
                <a:latin typeface="Roboto"/>
                <a:cs typeface="Roboto"/>
              </a:rPr>
              <a:t>ri</a:t>
            </a:r>
            <a:r>
              <a:rPr sz="2000" b="1" spc="-5" dirty="0">
                <a:solidFill>
                  <a:srgbClr val="3C3B71"/>
                </a:solidFill>
                <a:latin typeface="Roboto"/>
                <a:cs typeface="Roboto"/>
              </a:rPr>
              <a:t>n</a:t>
            </a:r>
            <a:r>
              <a:rPr sz="2000" b="1" spc="-10" dirty="0">
                <a:solidFill>
                  <a:srgbClr val="3C3B71"/>
                </a:solidFill>
                <a:latin typeface="Roboto"/>
                <a:cs typeface="Roboto"/>
              </a:rPr>
              <a:t>g</a:t>
            </a:r>
            <a:r>
              <a:rPr lang="en-GB" sz="2000" b="1" spc="-10" dirty="0">
                <a:solidFill>
                  <a:srgbClr val="3C3B71"/>
                </a:solidFill>
                <a:latin typeface="Roboto"/>
                <a:cs typeface="Roboto"/>
              </a:rPr>
              <a:t> </a:t>
            </a:r>
            <a:r>
              <a:rPr lang="en-GB" sz="2000" b="1" spc="-5" dirty="0">
                <a:solidFill>
                  <a:srgbClr val="3C3B71"/>
                </a:solidFill>
                <a:latin typeface="Roboto"/>
                <a:cs typeface="Roboto"/>
              </a:rPr>
              <a:t>(5)</a:t>
            </a:r>
            <a:endParaRPr sz="2000" dirty="0">
              <a:solidFill>
                <a:srgbClr val="3C3B71"/>
              </a:solidFill>
              <a:latin typeface="Roboto"/>
              <a:cs typeface="Roboto"/>
            </a:endParaRPr>
          </a:p>
        </p:txBody>
      </p:sp>
      <p:sp>
        <p:nvSpPr>
          <p:cNvPr id="5" name="object 5"/>
          <p:cNvSpPr txBox="1">
            <a:spLocks noGrp="1"/>
          </p:cNvSpPr>
          <p:nvPr>
            <p:ph type="title"/>
          </p:nvPr>
        </p:nvSpPr>
        <p:spPr>
          <a:xfrm>
            <a:off x="79032" y="597686"/>
            <a:ext cx="7143404" cy="1072088"/>
          </a:xfrm>
          <a:prstGeom prst="rect">
            <a:avLst/>
          </a:prstGeom>
        </p:spPr>
        <p:txBody>
          <a:bodyPr vert="horz" wrap="square" lIns="0" tIns="12700" rIns="0" bIns="0" rtlCol="0">
            <a:spAutoFit/>
          </a:bodyPr>
          <a:lstStyle/>
          <a:p>
            <a:pPr marL="12700">
              <a:lnSpc>
                <a:spcPct val="100000"/>
              </a:lnSpc>
              <a:spcBef>
                <a:spcPts val="100"/>
              </a:spcBef>
            </a:pPr>
            <a:r>
              <a:rPr lang="en-GB" sz="4000" spc="-5" dirty="0"/>
              <a:t>‘</a:t>
            </a:r>
            <a:r>
              <a:rPr sz="4000" spc="-5" dirty="0"/>
              <a:t>We</a:t>
            </a:r>
            <a:r>
              <a:rPr sz="4000" spc="-25" dirty="0"/>
              <a:t> </a:t>
            </a:r>
            <a:r>
              <a:rPr sz="4000" spc="-5" dirty="0"/>
              <a:t>Statements</a:t>
            </a:r>
            <a:r>
              <a:rPr lang="en-GB" sz="4000" spc="-5" dirty="0"/>
              <a:t>'</a:t>
            </a:r>
            <a:endParaRPr sz="4000" dirty="0"/>
          </a:p>
          <a:p>
            <a:pPr marL="12700">
              <a:lnSpc>
                <a:spcPct val="100000"/>
              </a:lnSpc>
              <a:spcBef>
                <a:spcPts val="60"/>
              </a:spcBef>
            </a:pPr>
            <a:r>
              <a:rPr sz="2800" dirty="0"/>
              <a:t>3</a:t>
            </a:r>
            <a:r>
              <a:rPr lang="en-GB" sz="2800" dirty="0"/>
              <a:t>4</a:t>
            </a:r>
            <a:r>
              <a:rPr sz="2800" dirty="0"/>
              <a:t> </a:t>
            </a:r>
            <a:r>
              <a:rPr sz="2800" spc="-5" dirty="0"/>
              <a:t>‘Quality Statements replacing the</a:t>
            </a:r>
            <a:r>
              <a:rPr sz="2800" dirty="0"/>
              <a:t> </a:t>
            </a:r>
            <a:r>
              <a:rPr sz="2800" spc="-5" dirty="0"/>
              <a:t>KLOEs</a:t>
            </a:r>
            <a:endParaRPr sz="2800" dirty="0"/>
          </a:p>
        </p:txBody>
      </p:sp>
      <p:sp>
        <p:nvSpPr>
          <p:cNvPr id="6" name="object 6"/>
          <p:cNvSpPr txBox="1"/>
          <p:nvPr/>
        </p:nvSpPr>
        <p:spPr>
          <a:xfrm>
            <a:off x="633548" y="3104742"/>
            <a:ext cx="3065145" cy="2337178"/>
          </a:xfrm>
          <a:prstGeom prst="rect">
            <a:avLst/>
          </a:prstGeom>
        </p:spPr>
        <p:txBody>
          <a:bodyPr vert="horz" wrap="square" lIns="0" tIns="76835" rIns="0" bIns="0" rtlCol="0">
            <a:spAutoFit/>
          </a:bodyPr>
          <a:lstStyle/>
          <a:p>
            <a:pPr marL="355600" indent="-342900">
              <a:lnSpc>
                <a:spcPct val="100000"/>
              </a:lnSpc>
              <a:spcBef>
                <a:spcPts val="605"/>
              </a:spcBef>
              <a:buFont typeface="+mj-lt"/>
              <a:buAutoNum type="arabicPeriod"/>
              <a:tabLst>
                <a:tab pos="297815" algn="l"/>
                <a:tab pos="298450" algn="l"/>
              </a:tabLst>
            </a:pPr>
            <a:r>
              <a:rPr sz="1400" b="0" spc="15" dirty="0">
                <a:solidFill>
                  <a:srgbClr val="3C3B71"/>
                </a:solidFill>
                <a:latin typeface="Roboto Light"/>
                <a:cs typeface="Roboto Light"/>
              </a:rPr>
              <a:t>Kindness, </a:t>
            </a:r>
            <a:r>
              <a:rPr sz="1400" b="0" spc="5" dirty="0">
                <a:solidFill>
                  <a:srgbClr val="3C3B71"/>
                </a:solidFill>
                <a:latin typeface="Roboto Light"/>
                <a:cs typeface="Roboto Light"/>
              </a:rPr>
              <a:t>compassion and</a:t>
            </a:r>
            <a:r>
              <a:rPr sz="1400" b="0" spc="-20" dirty="0">
                <a:solidFill>
                  <a:srgbClr val="3C3B71"/>
                </a:solidFill>
                <a:latin typeface="Roboto Light"/>
                <a:cs typeface="Roboto Light"/>
              </a:rPr>
              <a:t> </a:t>
            </a:r>
            <a:r>
              <a:rPr sz="1400" b="0" spc="20" dirty="0">
                <a:solidFill>
                  <a:srgbClr val="3C3B71"/>
                </a:solidFill>
                <a:latin typeface="Roboto Light"/>
                <a:cs typeface="Roboto Light"/>
              </a:rPr>
              <a:t>dignity,</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Treating people </a:t>
            </a:r>
            <a:r>
              <a:rPr sz="1400" b="0" spc="5" dirty="0">
                <a:solidFill>
                  <a:srgbClr val="3C3B71"/>
                </a:solidFill>
                <a:latin typeface="Roboto Light"/>
                <a:cs typeface="Roboto Light"/>
              </a:rPr>
              <a:t>as</a:t>
            </a:r>
            <a:r>
              <a:rPr sz="1400" b="0" spc="-15" dirty="0">
                <a:solidFill>
                  <a:srgbClr val="3C3B71"/>
                </a:solidFill>
                <a:latin typeface="Roboto Light"/>
                <a:cs typeface="Roboto Light"/>
              </a:rPr>
              <a:t> </a:t>
            </a:r>
            <a:r>
              <a:rPr sz="1400" b="0" spc="20" dirty="0">
                <a:solidFill>
                  <a:srgbClr val="3C3B71"/>
                </a:solidFill>
                <a:latin typeface="Roboto Light"/>
                <a:cs typeface="Roboto Light"/>
              </a:rPr>
              <a:t>individuals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Independence, choice </a:t>
            </a:r>
            <a:r>
              <a:rPr sz="1400" b="0" spc="5" dirty="0">
                <a:solidFill>
                  <a:srgbClr val="3C3B71"/>
                </a:solidFill>
                <a:latin typeface="Roboto Light"/>
                <a:cs typeface="Roboto Light"/>
              </a:rPr>
              <a:t>and</a:t>
            </a:r>
            <a:r>
              <a:rPr sz="1400" b="0" spc="-45" dirty="0">
                <a:solidFill>
                  <a:srgbClr val="3C3B71"/>
                </a:solidFill>
                <a:latin typeface="Roboto Light"/>
                <a:cs typeface="Roboto Light"/>
              </a:rPr>
              <a:t> </a:t>
            </a:r>
            <a:r>
              <a:rPr sz="1400" b="0" spc="15" dirty="0">
                <a:solidFill>
                  <a:srgbClr val="3C3B71"/>
                </a:solidFill>
                <a:latin typeface="Roboto Light"/>
                <a:cs typeface="Roboto Light"/>
              </a:rPr>
              <a:t>control</a:t>
            </a:r>
            <a:endParaRPr sz="1400" dirty="0">
              <a:solidFill>
                <a:srgbClr val="3C3B71"/>
              </a:solidFill>
              <a:latin typeface="Roboto Light"/>
              <a:cs typeface="Roboto Light"/>
            </a:endParaRPr>
          </a:p>
          <a:p>
            <a:pPr marL="354965" marR="15240" indent="-342900">
              <a:lnSpc>
                <a:spcPct val="100000"/>
              </a:lnSpc>
              <a:spcBef>
                <a:spcPts val="500"/>
              </a:spcBef>
              <a:buFont typeface="+mj-lt"/>
              <a:buAutoNum type="arabicPeriod"/>
              <a:tabLst>
                <a:tab pos="297815" algn="l"/>
                <a:tab pos="298450" algn="l"/>
              </a:tabLst>
            </a:pPr>
            <a:r>
              <a:rPr sz="1400" b="0" spc="10" dirty="0">
                <a:solidFill>
                  <a:srgbClr val="3C3B71"/>
                </a:solidFill>
                <a:latin typeface="Roboto Light"/>
                <a:cs typeface="Roboto Light"/>
              </a:rPr>
              <a:t>Responding to people's immediate  needs</a:t>
            </a:r>
            <a:endParaRPr sz="1400" dirty="0">
              <a:solidFill>
                <a:srgbClr val="3C3B71"/>
              </a:solidFill>
              <a:latin typeface="Roboto Light"/>
              <a:cs typeface="Roboto Light"/>
            </a:endParaRPr>
          </a:p>
          <a:p>
            <a:pPr marL="354965" marR="786765" indent="-342900">
              <a:lnSpc>
                <a:spcPct val="100000"/>
              </a:lnSpc>
              <a:spcBef>
                <a:spcPts val="500"/>
              </a:spcBef>
              <a:buClr>
                <a:srgbClr val="003763"/>
              </a:buClr>
              <a:buFont typeface="+mj-lt"/>
              <a:buAutoNum type="arabicPeriod"/>
              <a:tabLst>
                <a:tab pos="297815" algn="l"/>
                <a:tab pos="298450" algn="l"/>
              </a:tabLst>
            </a:pPr>
            <a:r>
              <a:rPr sz="1400" b="0" spc="15" dirty="0">
                <a:solidFill>
                  <a:srgbClr val="3C3B71"/>
                </a:solidFill>
                <a:latin typeface="Roboto Light"/>
                <a:cs typeface="Roboto Light"/>
              </a:rPr>
              <a:t>Workforce wellbeing </a:t>
            </a:r>
            <a:r>
              <a:rPr sz="1400" b="0" spc="5" dirty="0">
                <a:solidFill>
                  <a:srgbClr val="3C3B71"/>
                </a:solidFill>
                <a:latin typeface="Roboto Light"/>
                <a:cs typeface="Roboto Light"/>
              </a:rPr>
              <a:t>and  </a:t>
            </a:r>
            <a:r>
              <a:rPr sz="1400" b="0" spc="10" dirty="0">
                <a:solidFill>
                  <a:srgbClr val="3C3B71"/>
                </a:solidFill>
                <a:latin typeface="Roboto Light"/>
                <a:cs typeface="Roboto Light"/>
              </a:rPr>
              <a:t>enablement</a:t>
            </a:r>
            <a:endParaRPr sz="1400" dirty="0">
              <a:solidFill>
                <a:srgbClr val="3C3B71"/>
              </a:solidFill>
              <a:latin typeface="Roboto Light"/>
              <a:cs typeface="Roboto Light"/>
            </a:endParaRPr>
          </a:p>
          <a:p>
            <a:pPr marL="12700" marR="44450">
              <a:lnSpc>
                <a:spcPct val="100000"/>
              </a:lnSpc>
              <a:spcBef>
                <a:spcPts val="500"/>
              </a:spcBef>
            </a:pPr>
            <a:endParaRPr sz="1400" dirty="0">
              <a:solidFill>
                <a:srgbClr val="3C3B71"/>
              </a:solidFill>
              <a:latin typeface="Roboto Light"/>
              <a:cs typeface="Roboto Light"/>
            </a:endParaRPr>
          </a:p>
        </p:txBody>
      </p:sp>
      <p:sp>
        <p:nvSpPr>
          <p:cNvPr id="7" name="object 7"/>
          <p:cNvSpPr txBox="1"/>
          <p:nvPr/>
        </p:nvSpPr>
        <p:spPr>
          <a:xfrm>
            <a:off x="4387710" y="2424149"/>
            <a:ext cx="1827560"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C3B71"/>
                </a:solidFill>
                <a:latin typeface="Roboto"/>
                <a:cs typeface="Roboto"/>
              </a:rPr>
              <a:t>R</a:t>
            </a:r>
            <a:r>
              <a:rPr sz="2000" b="1" spc="-10" dirty="0">
                <a:solidFill>
                  <a:srgbClr val="3C3B71"/>
                </a:solidFill>
                <a:latin typeface="Roboto"/>
                <a:cs typeface="Roboto"/>
              </a:rPr>
              <a:t>esp</a:t>
            </a:r>
            <a:r>
              <a:rPr sz="2000" b="1" spc="-5" dirty="0">
                <a:solidFill>
                  <a:srgbClr val="3C3B71"/>
                </a:solidFill>
                <a:latin typeface="Roboto"/>
                <a:cs typeface="Roboto"/>
              </a:rPr>
              <a:t>on</a:t>
            </a:r>
            <a:r>
              <a:rPr sz="2000" b="1" spc="-10" dirty="0">
                <a:solidFill>
                  <a:srgbClr val="3C3B71"/>
                </a:solidFill>
                <a:latin typeface="Roboto"/>
                <a:cs typeface="Roboto"/>
              </a:rPr>
              <a:t>sive</a:t>
            </a:r>
            <a:r>
              <a:rPr lang="en-GB" sz="2000" b="1" spc="-10" dirty="0">
                <a:solidFill>
                  <a:srgbClr val="3C3B71"/>
                </a:solidFill>
                <a:latin typeface="Roboto"/>
                <a:cs typeface="Roboto"/>
              </a:rPr>
              <a:t> (7)</a:t>
            </a:r>
            <a:endParaRPr sz="2000" dirty="0">
              <a:solidFill>
                <a:srgbClr val="3C3B71"/>
              </a:solidFill>
              <a:latin typeface="Roboto"/>
              <a:cs typeface="Roboto"/>
            </a:endParaRPr>
          </a:p>
        </p:txBody>
      </p:sp>
      <p:sp>
        <p:nvSpPr>
          <p:cNvPr id="8" name="object 8"/>
          <p:cNvSpPr txBox="1"/>
          <p:nvPr/>
        </p:nvSpPr>
        <p:spPr>
          <a:xfrm>
            <a:off x="4387710" y="3146054"/>
            <a:ext cx="3177540" cy="2401298"/>
          </a:xfrm>
          <a:prstGeom prst="rect">
            <a:avLst/>
          </a:prstGeom>
        </p:spPr>
        <p:txBody>
          <a:bodyPr vert="horz" wrap="square" lIns="0" tIns="76835" rIns="0" bIns="0" rtlCol="0">
            <a:spAutoFit/>
          </a:bodyPr>
          <a:lstStyle/>
          <a:p>
            <a:pPr marL="355600" indent="-342900">
              <a:lnSpc>
                <a:spcPct val="100000"/>
              </a:lnSpc>
              <a:spcBef>
                <a:spcPts val="605"/>
              </a:spcBef>
              <a:buFont typeface="+mj-lt"/>
              <a:buAutoNum type="arabicPeriod"/>
              <a:tabLst>
                <a:tab pos="297815" algn="l"/>
                <a:tab pos="298450" algn="l"/>
              </a:tabLst>
            </a:pPr>
            <a:r>
              <a:rPr sz="1400" b="0" spc="15" dirty="0">
                <a:solidFill>
                  <a:srgbClr val="3C3B71"/>
                </a:solidFill>
                <a:latin typeface="Roboto Light"/>
                <a:cs typeface="Roboto Light"/>
              </a:rPr>
              <a:t>Person-centred</a:t>
            </a:r>
            <a:r>
              <a:rPr sz="1400" b="0" spc="10" dirty="0">
                <a:solidFill>
                  <a:srgbClr val="3C3B71"/>
                </a:solidFill>
                <a:latin typeface="Roboto Light"/>
                <a:cs typeface="Roboto Light"/>
              </a:rPr>
              <a:t> </a:t>
            </a:r>
            <a:r>
              <a:rPr sz="1400" b="0" spc="15" dirty="0">
                <a:solidFill>
                  <a:srgbClr val="3C3B71"/>
                </a:solidFill>
                <a:latin typeface="Roboto Light"/>
                <a:cs typeface="Roboto Light"/>
              </a:rPr>
              <a:t>care</a:t>
            </a:r>
            <a:endParaRPr sz="1400" dirty="0">
              <a:solidFill>
                <a:srgbClr val="3C3B71"/>
              </a:solidFill>
              <a:latin typeface="Roboto Light"/>
              <a:cs typeface="Roboto Light"/>
            </a:endParaRPr>
          </a:p>
          <a:p>
            <a:pPr marL="354965" marR="396875" indent="-342900">
              <a:lnSpc>
                <a:spcPct val="100000"/>
              </a:lnSpc>
              <a:spcBef>
                <a:spcPts val="500"/>
              </a:spcBef>
              <a:buFont typeface="+mj-lt"/>
              <a:buAutoNum type="arabicPeriod"/>
              <a:tabLst>
                <a:tab pos="297815" algn="l"/>
                <a:tab pos="298450" algn="l"/>
              </a:tabLst>
            </a:pPr>
            <a:r>
              <a:rPr sz="1400" b="0" spc="10" dirty="0">
                <a:solidFill>
                  <a:srgbClr val="3C3B71"/>
                </a:solidFill>
                <a:latin typeface="Roboto Light"/>
                <a:cs typeface="Roboto Light"/>
              </a:rPr>
              <a:t>Care </a:t>
            </a:r>
            <a:r>
              <a:rPr sz="1400" b="0" spc="20" dirty="0">
                <a:solidFill>
                  <a:srgbClr val="3C3B71"/>
                </a:solidFill>
                <a:latin typeface="Roboto Light"/>
                <a:cs typeface="Roboto Light"/>
              </a:rPr>
              <a:t>provision, </a:t>
            </a:r>
            <a:r>
              <a:rPr sz="1400" b="0" spc="15" dirty="0">
                <a:solidFill>
                  <a:srgbClr val="3C3B71"/>
                </a:solidFill>
                <a:latin typeface="Roboto Light"/>
                <a:cs typeface="Roboto Light"/>
              </a:rPr>
              <a:t>integration, </a:t>
            </a:r>
            <a:r>
              <a:rPr sz="1400" b="0" spc="5" dirty="0">
                <a:solidFill>
                  <a:srgbClr val="3C3B71"/>
                </a:solidFill>
                <a:latin typeface="Roboto Light"/>
                <a:cs typeface="Roboto Light"/>
              </a:rPr>
              <a:t>and  </a:t>
            </a:r>
            <a:r>
              <a:rPr sz="1400" b="0" spc="15" dirty="0">
                <a:solidFill>
                  <a:srgbClr val="3C3B71"/>
                </a:solidFill>
                <a:latin typeface="Roboto Light"/>
                <a:cs typeface="Roboto Light"/>
              </a:rPr>
              <a:t>continuity</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20" dirty="0">
                <a:solidFill>
                  <a:srgbClr val="3C3B71"/>
                </a:solidFill>
                <a:latin typeface="Roboto Light"/>
                <a:cs typeface="Roboto Light"/>
              </a:rPr>
              <a:t>Providing</a:t>
            </a:r>
            <a:r>
              <a:rPr sz="1400" b="0" spc="-5" dirty="0">
                <a:solidFill>
                  <a:srgbClr val="3C3B71"/>
                </a:solidFill>
                <a:latin typeface="Roboto Light"/>
                <a:cs typeface="Roboto Light"/>
              </a:rPr>
              <a:t> </a:t>
            </a:r>
            <a:r>
              <a:rPr sz="1400" b="0" spc="10" dirty="0">
                <a:solidFill>
                  <a:srgbClr val="3C3B71"/>
                </a:solidFill>
                <a:latin typeface="Roboto Light"/>
                <a:cs typeface="Roboto Light"/>
              </a:rPr>
              <a:t>information</a:t>
            </a:r>
            <a:endParaRPr sz="1400" dirty="0">
              <a:solidFill>
                <a:srgbClr val="3C3B71"/>
              </a:solidFill>
              <a:latin typeface="Roboto Light"/>
              <a:cs typeface="Roboto Light"/>
            </a:endParaRPr>
          </a:p>
          <a:p>
            <a:pPr marL="355600" indent="-342900">
              <a:lnSpc>
                <a:spcPct val="100000"/>
              </a:lnSpc>
              <a:spcBef>
                <a:spcPts val="500"/>
              </a:spcBef>
              <a:buClr>
                <a:srgbClr val="003763"/>
              </a:buClr>
              <a:buFont typeface="+mj-lt"/>
              <a:buAutoNum type="arabicPeriod"/>
              <a:tabLst>
                <a:tab pos="297815" algn="l"/>
                <a:tab pos="298450" algn="l"/>
              </a:tabLst>
            </a:pPr>
            <a:r>
              <a:rPr sz="1400" b="0" spc="15" dirty="0">
                <a:solidFill>
                  <a:srgbClr val="3C3B71"/>
                </a:solidFill>
                <a:latin typeface="Roboto Light"/>
                <a:cs typeface="Roboto Light"/>
              </a:rPr>
              <a:t>Listening </a:t>
            </a:r>
            <a:r>
              <a:rPr sz="1400" b="0" spc="10" dirty="0">
                <a:solidFill>
                  <a:srgbClr val="3C3B71"/>
                </a:solidFill>
                <a:latin typeface="Roboto Light"/>
                <a:cs typeface="Roboto Light"/>
              </a:rPr>
              <a:t>to </a:t>
            </a:r>
            <a:r>
              <a:rPr sz="1400" b="0" spc="5" dirty="0">
                <a:solidFill>
                  <a:srgbClr val="3C3B71"/>
                </a:solidFill>
                <a:latin typeface="Roboto Light"/>
                <a:cs typeface="Roboto Light"/>
              </a:rPr>
              <a:t>and </a:t>
            </a:r>
            <a:r>
              <a:rPr sz="1400" b="0" spc="20" dirty="0">
                <a:solidFill>
                  <a:srgbClr val="3C3B71"/>
                </a:solidFill>
                <a:latin typeface="Roboto Light"/>
                <a:cs typeface="Roboto Light"/>
              </a:rPr>
              <a:t>involving</a:t>
            </a:r>
            <a:r>
              <a:rPr sz="1400" b="0" spc="-20" dirty="0">
                <a:solidFill>
                  <a:srgbClr val="3C3B71"/>
                </a:solidFill>
                <a:latin typeface="Roboto Light"/>
                <a:cs typeface="Roboto Light"/>
              </a:rPr>
              <a:t> </a:t>
            </a:r>
            <a:r>
              <a:rPr sz="1400" b="0" spc="15" dirty="0">
                <a:solidFill>
                  <a:srgbClr val="3C3B71"/>
                </a:solidFill>
                <a:latin typeface="Roboto Light"/>
                <a:cs typeface="Roboto Light"/>
              </a:rPr>
              <a:t>people</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0" dirty="0">
                <a:solidFill>
                  <a:srgbClr val="3C3B71"/>
                </a:solidFill>
                <a:latin typeface="Roboto Light"/>
                <a:cs typeface="Roboto Light"/>
              </a:rPr>
              <a:t>Equity </a:t>
            </a:r>
            <a:r>
              <a:rPr sz="1400" b="0" spc="25" dirty="0">
                <a:solidFill>
                  <a:srgbClr val="3C3B71"/>
                </a:solidFill>
                <a:latin typeface="Roboto Light"/>
                <a:cs typeface="Roboto Light"/>
              </a:rPr>
              <a:t>in</a:t>
            </a:r>
            <a:r>
              <a:rPr sz="1400" b="0" spc="10" dirty="0">
                <a:solidFill>
                  <a:srgbClr val="3C3B71"/>
                </a:solidFill>
                <a:latin typeface="Roboto Light"/>
                <a:cs typeface="Roboto Light"/>
              </a:rPr>
              <a:t> access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0" dirty="0">
                <a:solidFill>
                  <a:srgbClr val="3C3B71"/>
                </a:solidFill>
                <a:latin typeface="Roboto Light"/>
                <a:cs typeface="Roboto Light"/>
              </a:rPr>
              <a:t>Equity </a:t>
            </a:r>
            <a:r>
              <a:rPr sz="1400" b="0" spc="25" dirty="0">
                <a:solidFill>
                  <a:srgbClr val="3C3B71"/>
                </a:solidFill>
                <a:latin typeface="Roboto Light"/>
                <a:cs typeface="Roboto Light"/>
              </a:rPr>
              <a:t>in </a:t>
            </a:r>
            <a:r>
              <a:rPr sz="1400" b="0" spc="15" dirty="0">
                <a:solidFill>
                  <a:srgbClr val="3C3B71"/>
                </a:solidFill>
                <a:latin typeface="Roboto Light"/>
                <a:cs typeface="Roboto Light"/>
              </a:rPr>
              <a:t>experiences </a:t>
            </a:r>
            <a:r>
              <a:rPr sz="1400" b="0" spc="5" dirty="0">
                <a:solidFill>
                  <a:srgbClr val="3C3B71"/>
                </a:solidFill>
                <a:latin typeface="Roboto Light"/>
                <a:cs typeface="Roboto Light"/>
              </a:rPr>
              <a:t>and</a:t>
            </a:r>
            <a:r>
              <a:rPr sz="1400" b="0" spc="-40" dirty="0">
                <a:solidFill>
                  <a:srgbClr val="3C3B71"/>
                </a:solidFill>
                <a:latin typeface="Roboto Light"/>
                <a:cs typeface="Roboto Light"/>
              </a:rPr>
              <a:t> </a:t>
            </a:r>
            <a:r>
              <a:rPr sz="1400" b="0" spc="5" dirty="0">
                <a:solidFill>
                  <a:srgbClr val="3C3B71"/>
                </a:solidFill>
                <a:latin typeface="Roboto Light"/>
                <a:cs typeface="Roboto Light"/>
              </a:rPr>
              <a:t>outcomes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Planning </a:t>
            </a:r>
            <a:r>
              <a:rPr sz="1400" b="0" spc="20" dirty="0">
                <a:solidFill>
                  <a:srgbClr val="3C3B71"/>
                </a:solidFill>
                <a:latin typeface="Roboto Light"/>
                <a:cs typeface="Roboto Light"/>
              </a:rPr>
              <a:t>for </a:t>
            </a:r>
            <a:r>
              <a:rPr sz="1400" b="0" spc="10" dirty="0">
                <a:solidFill>
                  <a:srgbClr val="3C3B71"/>
                </a:solidFill>
                <a:latin typeface="Roboto Light"/>
                <a:cs typeface="Roboto Light"/>
              </a:rPr>
              <a:t>the</a:t>
            </a:r>
            <a:r>
              <a:rPr sz="1400" b="0" spc="-25" dirty="0">
                <a:solidFill>
                  <a:srgbClr val="3C3B71"/>
                </a:solidFill>
                <a:latin typeface="Roboto Light"/>
                <a:cs typeface="Roboto Light"/>
              </a:rPr>
              <a:t> </a:t>
            </a:r>
            <a:r>
              <a:rPr sz="1400" b="0" spc="15" dirty="0">
                <a:solidFill>
                  <a:srgbClr val="3C3B71"/>
                </a:solidFill>
                <a:latin typeface="Roboto Light"/>
                <a:cs typeface="Roboto Light"/>
              </a:rPr>
              <a:t>future</a:t>
            </a:r>
            <a:endParaRPr sz="1400" dirty="0">
              <a:solidFill>
                <a:srgbClr val="3C3B71"/>
              </a:solidFill>
              <a:latin typeface="Roboto Light"/>
              <a:cs typeface="Roboto Light"/>
            </a:endParaRPr>
          </a:p>
        </p:txBody>
      </p:sp>
      <p:sp>
        <p:nvSpPr>
          <p:cNvPr id="9" name="object 9"/>
          <p:cNvSpPr txBox="1"/>
          <p:nvPr/>
        </p:nvSpPr>
        <p:spPr>
          <a:xfrm>
            <a:off x="8381428" y="2430055"/>
            <a:ext cx="1178399"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C3B71"/>
                </a:solidFill>
                <a:latin typeface="Roboto"/>
                <a:cs typeface="Roboto"/>
              </a:rPr>
              <a:t>Sa</a:t>
            </a:r>
            <a:r>
              <a:rPr sz="2000" b="1" spc="-10" dirty="0">
                <a:solidFill>
                  <a:srgbClr val="3C3B71"/>
                </a:solidFill>
                <a:latin typeface="Roboto"/>
                <a:cs typeface="Roboto"/>
              </a:rPr>
              <a:t>fe</a:t>
            </a:r>
            <a:r>
              <a:rPr lang="en-GB" sz="2000" b="1" spc="-10" dirty="0">
                <a:solidFill>
                  <a:srgbClr val="3C3B71"/>
                </a:solidFill>
                <a:latin typeface="Roboto"/>
                <a:cs typeface="Roboto"/>
              </a:rPr>
              <a:t> (8)</a:t>
            </a:r>
            <a:r>
              <a:rPr sz="2000" b="1" spc="-5" dirty="0">
                <a:solidFill>
                  <a:srgbClr val="3C3B71"/>
                </a:solidFill>
                <a:latin typeface="Roboto"/>
                <a:cs typeface="Roboto"/>
              </a:rPr>
              <a:t>:</a:t>
            </a:r>
            <a:endParaRPr sz="2000" dirty="0">
              <a:solidFill>
                <a:srgbClr val="3C3B71"/>
              </a:solidFill>
              <a:latin typeface="Roboto"/>
              <a:cs typeface="Roboto"/>
            </a:endParaRPr>
          </a:p>
        </p:txBody>
      </p:sp>
      <p:sp>
        <p:nvSpPr>
          <p:cNvPr id="10" name="object 10"/>
          <p:cNvSpPr txBox="1"/>
          <p:nvPr/>
        </p:nvSpPr>
        <p:spPr>
          <a:xfrm>
            <a:off x="8374832" y="3104742"/>
            <a:ext cx="2928620" cy="2680862"/>
          </a:xfrm>
          <a:prstGeom prst="rect">
            <a:avLst/>
          </a:prstGeom>
        </p:spPr>
        <p:txBody>
          <a:bodyPr vert="horz" wrap="square" lIns="0" tIns="76835" rIns="0" bIns="0" rtlCol="0">
            <a:spAutoFit/>
          </a:bodyPr>
          <a:lstStyle/>
          <a:p>
            <a:pPr marL="355600" indent="-342900">
              <a:lnSpc>
                <a:spcPct val="100000"/>
              </a:lnSpc>
              <a:spcBef>
                <a:spcPts val="605"/>
              </a:spcBef>
              <a:buFont typeface="+mj-lt"/>
              <a:buAutoNum type="arabicPeriod"/>
              <a:tabLst>
                <a:tab pos="297815" algn="l"/>
                <a:tab pos="298450" algn="l"/>
              </a:tabLst>
            </a:pPr>
            <a:r>
              <a:rPr sz="1400" b="0" spc="15" dirty="0">
                <a:solidFill>
                  <a:srgbClr val="3C3B71"/>
                </a:solidFill>
                <a:latin typeface="Roboto Light"/>
                <a:cs typeface="Roboto Light"/>
              </a:rPr>
              <a:t>Learning</a:t>
            </a:r>
            <a:r>
              <a:rPr sz="1400" b="0" dirty="0">
                <a:solidFill>
                  <a:srgbClr val="3C3B71"/>
                </a:solidFill>
                <a:latin typeface="Roboto Light"/>
                <a:cs typeface="Roboto Light"/>
              </a:rPr>
              <a:t> </a:t>
            </a:r>
            <a:r>
              <a:rPr sz="1400" b="0" spc="15" dirty="0">
                <a:solidFill>
                  <a:srgbClr val="3C3B71"/>
                </a:solidFill>
                <a:latin typeface="Roboto Light"/>
                <a:cs typeface="Roboto Light"/>
              </a:rPr>
              <a:t>culture</a:t>
            </a:r>
            <a:endParaRPr sz="1400" dirty="0">
              <a:solidFill>
                <a:srgbClr val="3C3B71"/>
              </a:solidFill>
              <a:latin typeface="Roboto Light"/>
              <a:cs typeface="Roboto Light"/>
            </a:endParaRPr>
          </a:p>
          <a:p>
            <a:pPr marL="354965" marR="316865"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Safe </a:t>
            </a:r>
            <a:r>
              <a:rPr sz="1400" b="0" spc="5" dirty="0">
                <a:solidFill>
                  <a:srgbClr val="3C3B71"/>
                </a:solidFill>
                <a:latin typeface="Roboto Light"/>
                <a:cs typeface="Roboto Light"/>
              </a:rPr>
              <a:t>systems, pathways, and  </a:t>
            </a:r>
            <a:r>
              <a:rPr sz="1400" b="0" spc="15" dirty="0">
                <a:solidFill>
                  <a:srgbClr val="3C3B71"/>
                </a:solidFill>
                <a:latin typeface="Roboto Light"/>
                <a:cs typeface="Roboto Light"/>
              </a:rPr>
              <a:t>transitions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Safeguarding</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Involving people </a:t>
            </a:r>
            <a:r>
              <a:rPr sz="1400" b="0" spc="10" dirty="0">
                <a:solidFill>
                  <a:srgbClr val="3C3B71"/>
                </a:solidFill>
                <a:latin typeface="Roboto Light"/>
                <a:cs typeface="Roboto Light"/>
              </a:rPr>
              <a:t>to </a:t>
            </a:r>
            <a:r>
              <a:rPr sz="1400" b="0" dirty="0">
                <a:solidFill>
                  <a:srgbClr val="3C3B71"/>
                </a:solidFill>
                <a:latin typeface="Roboto Light"/>
                <a:cs typeface="Roboto Light"/>
              </a:rPr>
              <a:t>manage</a:t>
            </a:r>
            <a:r>
              <a:rPr sz="1400" b="0" spc="-15" dirty="0">
                <a:solidFill>
                  <a:srgbClr val="3C3B71"/>
                </a:solidFill>
                <a:latin typeface="Roboto Light"/>
                <a:cs typeface="Roboto Light"/>
              </a:rPr>
              <a:t> </a:t>
            </a:r>
            <a:r>
              <a:rPr sz="1400" b="0" spc="20" dirty="0">
                <a:solidFill>
                  <a:srgbClr val="3C3B71"/>
                </a:solidFill>
                <a:latin typeface="Roboto Light"/>
                <a:cs typeface="Roboto Light"/>
              </a:rPr>
              <a:t>risks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Safe</a:t>
            </a:r>
            <a:r>
              <a:rPr sz="1400" b="0" spc="10" dirty="0">
                <a:solidFill>
                  <a:srgbClr val="3C3B71"/>
                </a:solidFill>
                <a:latin typeface="Roboto Light"/>
                <a:cs typeface="Roboto Light"/>
              </a:rPr>
              <a:t> environments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Safe </a:t>
            </a:r>
            <a:r>
              <a:rPr sz="1400" b="0" spc="5" dirty="0">
                <a:solidFill>
                  <a:srgbClr val="3C3B71"/>
                </a:solidFill>
                <a:latin typeface="Roboto Light"/>
                <a:cs typeface="Roboto Light"/>
              </a:rPr>
              <a:t>and </a:t>
            </a:r>
            <a:r>
              <a:rPr sz="1400" b="0" spc="20" dirty="0">
                <a:solidFill>
                  <a:srgbClr val="3C3B71"/>
                </a:solidFill>
                <a:latin typeface="Roboto Light"/>
                <a:cs typeface="Roboto Light"/>
              </a:rPr>
              <a:t>effective</a:t>
            </a:r>
            <a:r>
              <a:rPr sz="1400" b="0" spc="5" dirty="0">
                <a:solidFill>
                  <a:srgbClr val="3C3B71"/>
                </a:solidFill>
                <a:latin typeface="Roboto Light"/>
                <a:cs typeface="Roboto Light"/>
              </a:rPr>
              <a:t> </a:t>
            </a:r>
            <a:r>
              <a:rPr sz="1400" b="0" spc="15" dirty="0">
                <a:solidFill>
                  <a:srgbClr val="3C3B71"/>
                </a:solidFill>
                <a:latin typeface="Roboto Light"/>
                <a:cs typeface="Roboto Light"/>
              </a:rPr>
              <a:t>staffing</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Infection prevention </a:t>
            </a:r>
            <a:r>
              <a:rPr sz="1400" b="0" spc="5" dirty="0">
                <a:solidFill>
                  <a:srgbClr val="3C3B71"/>
                </a:solidFill>
                <a:latin typeface="Roboto Light"/>
                <a:cs typeface="Roboto Light"/>
              </a:rPr>
              <a:t>and</a:t>
            </a:r>
            <a:r>
              <a:rPr sz="1400" b="0" spc="-45" dirty="0">
                <a:solidFill>
                  <a:srgbClr val="3C3B71"/>
                </a:solidFill>
                <a:latin typeface="Roboto Light"/>
                <a:cs typeface="Roboto Light"/>
              </a:rPr>
              <a:t> </a:t>
            </a:r>
            <a:r>
              <a:rPr sz="1400" b="0" spc="15" dirty="0">
                <a:solidFill>
                  <a:srgbClr val="3C3B71"/>
                </a:solidFill>
                <a:latin typeface="Roboto Light"/>
                <a:cs typeface="Roboto Light"/>
              </a:rPr>
              <a:t>control</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Medicines</a:t>
            </a:r>
            <a:r>
              <a:rPr sz="1400" b="0" spc="10" dirty="0">
                <a:solidFill>
                  <a:srgbClr val="3C3B71"/>
                </a:solidFill>
                <a:latin typeface="Roboto Light"/>
                <a:cs typeface="Roboto Light"/>
              </a:rPr>
              <a:t> optimisation</a:t>
            </a:r>
            <a:endParaRPr sz="1400" dirty="0">
              <a:solidFill>
                <a:srgbClr val="3C3B71"/>
              </a:solidFill>
              <a:latin typeface="Roboto Light"/>
              <a:cs typeface="Roboto Light"/>
            </a:endParaRPr>
          </a:p>
        </p:txBody>
      </p:sp>
      <p:sp>
        <p:nvSpPr>
          <p:cNvPr id="11" name="object 11"/>
          <p:cNvSpPr/>
          <p:nvPr/>
        </p:nvSpPr>
        <p:spPr>
          <a:xfrm>
            <a:off x="527304" y="3142321"/>
            <a:ext cx="7741284" cy="3056890"/>
          </a:xfrm>
          <a:custGeom>
            <a:avLst/>
            <a:gdLst/>
            <a:ahLst/>
            <a:cxnLst/>
            <a:rect l="l" t="t" r="r" b="b"/>
            <a:pathLst>
              <a:path w="7741284" h="3056890">
                <a:moveTo>
                  <a:pt x="45720" y="69710"/>
                </a:moveTo>
                <a:lnTo>
                  <a:pt x="42303" y="66294"/>
                </a:lnTo>
                <a:lnTo>
                  <a:pt x="3416" y="66294"/>
                </a:lnTo>
                <a:lnTo>
                  <a:pt x="0" y="69710"/>
                </a:lnTo>
                <a:lnTo>
                  <a:pt x="0" y="2868574"/>
                </a:lnTo>
                <a:lnTo>
                  <a:pt x="3416" y="2871978"/>
                </a:lnTo>
                <a:lnTo>
                  <a:pt x="42303" y="2871978"/>
                </a:lnTo>
                <a:lnTo>
                  <a:pt x="45720" y="2868574"/>
                </a:lnTo>
                <a:lnTo>
                  <a:pt x="45720" y="69710"/>
                </a:lnTo>
                <a:close/>
              </a:path>
              <a:path w="7741284" h="3056890">
                <a:moveTo>
                  <a:pt x="3771138" y="17360"/>
                </a:moveTo>
                <a:lnTo>
                  <a:pt x="3767493" y="13716"/>
                </a:lnTo>
                <a:lnTo>
                  <a:pt x="3726015" y="13716"/>
                </a:lnTo>
                <a:lnTo>
                  <a:pt x="3722370" y="17360"/>
                </a:lnTo>
                <a:lnTo>
                  <a:pt x="3722370" y="2719743"/>
                </a:lnTo>
                <a:lnTo>
                  <a:pt x="3726015" y="2723388"/>
                </a:lnTo>
                <a:lnTo>
                  <a:pt x="3767493" y="2723388"/>
                </a:lnTo>
                <a:lnTo>
                  <a:pt x="3771138" y="2719743"/>
                </a:lnTo>
                <a:lnTo>
                  <a:pt x="3771138" y="17360"/>
                </a:lnTo>
                <a:close/>
              </a:path>
              <a:path w="7741284" h="3056890">
                <a:moveTo>
                  <a:pt x="7741158" y="3416"/>
                </a:moveTo>
                <a:lnTo>
                  <a:pt x="7737742" y="0"/>
                </a:lnTo>
                <a:lnTo>
                  <a:pt x="7698854" y="0"/>
                </a:lnTo>
                <a:lnTo>
                  <a:pt x="7695438" y="3416"/>
                </a:lnTo>
                <a:lnTo>
                  <a:pt x="7695438" y="3052965"/>
                </a:lnTo>
                <a:lnTo>
                  <a:pt x="7698854" y="3056382"/>
                </a:lnTo>
                <a:lnTo>
                  <a:pt x="7737742" y="3056382"/>
                </a:lnTo>
                <a:lnTo>
                  <a:pt x="7741158" y="3052965"/>
                </a:lnTo>
                <a:lnTo>
                  <a:pt x="7741158" y="3416"/>
                </a:lnTo>
                <a:close/>
              </a:path>
            </a:pathLst>
          </a:custGeom>
          <a:solidFill>
            <a:srgbClr val="FFFFFF"/>
          </a:solidFill>
        </p:spPr>
        <p:txBody>
          <a:bodyPr wrap="square" lIns="0" tIns="0" rIns="0" bIns="0" rtlCol="0"/>
          <a:lstStyle/>
          <a:p>
            <a:endParaRPr>
              <a:solidFill>
                <a:srgbClr val="3C3B71"/>
              </a:solidFill>
            </a:endParaRPr>
          </a:p>
        </p:txBody>
      </p:sp>
      <p:cxnSp>
        <p:nvCxnSpPr>
          <p:cNvPr id="14" name="Straight Connector 13">
            <a:extLst>
              <a:ext uri="{FF2B5EF4-FFF2-40B4-BE49-F238E27FC236}">
                <a16:creationId xmlns:a16="http://schemas.microsoft.com/office/drawing/2014/main" id="{2C5A0833-F4C4-07DB-7C8C-C6AEA73AE30A}"/>
              </a:ext>
            </a:extLst>
          </p:cNvPr>
          <p:cNvCxnSpPr/>
          <p:nvPr/>
        </p:nvCxnSpPr>
        <p:spPr>
          <a:xfrm>
            <a:off x="3857719" y="2424149"/>
            <a:ext cx="0" cy="3361455"/>
          </a:xfrm>
          <a:prstGeom prst="line">
            <a:avLst/>
          </a:prstGeom>
          <a:ln>
            <a:solidFill>
              <a:srgbClr val="3C3B7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B4F0BF-ED19-1EDA-A8DB-2426FA435D27}"/>
              </a:ext>
            </a:extLst>
          </p:cNvPr>
          <p:cNvCxnSpPr/>
          <p:nvPr/>
        </p:nvCxnSpPr>
        <p:spPr>
          <a:xfrm>
            <a:off x="7747232" y="2405179"/>
            <a:ext cx="0" cy="3361455"/>
          </a:xfrm>
          <a:prstGeom prst="line">
            <a:avLst/>
          </a:prstGeom>
          <a:ln>
            <a:solidFill>
              <a:srgbClr val="3C3B7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009DF-0323-054F-8D90-31CB7BEC7A4A}"/>
              </a:ext>
            </a:extLst>
          </p:cNvPr>
          <p:cNvSpPr>
            <a:spLocks noGrp="1"/>
          </p:cNvSpPr>
          <p:nvPr>
            <p:ph idx="1"/>
          </p:nvPr>
        </p:nvSpPr>
        <p:spPr/>
        <p:txBody>
          <a:bodyPr/>
          <a:lstStyle/>
          <a:p>
            <a:r>
              <a:rPr lang="en-US" dirty="0"/>
              <a:t>Introduction</a:t>
            </a:r>
          </a:p>
        </p:txBody>
      </p:sp>
      <p:sp>
        <p:nvSpPr>
          <p:cNvPr id="3" name="Content Placeholder 2">
            <a:extLst>
              <a:ext uri="{FF2B5EF4-FFF2-40B4-BE49-F238E27FC236}">
                <a16:creationId xmlns:a16="http://schemas.microsoft.com/office/drawing/2014/main" id="{673C2860-23B9-B342-A40D-0CD1A57E5861}"/>
              </a:ext>
            </a:extLst>
          </p:cNvPr>
          <p:cNvSpPr>
            <a:spLocks noGrp="1"/>
          </p:cNvSpPr>
          <p:nvPr>
            <p:ph idx="10"/>
          </p:nvPr>
        </p:nvSpPr>
        <p:spPr>
          <a:xfrm>
            <a:off x="1517865" y="1395737"/>
            <a:ext cx="3306797" cy="813866"/>
          </a:xfrm>
        </p:spPr>
        <p:txBody>
          <a:bodyPr/>
          <a:lstStyle/>
          <a:p>
            <a:r>
              <a:rPr lang="en-US" dirty="0"/>
              <a:t>What is staying the same</a:t>
            </a:r>
          </a:p>
        </p:txBody>
      </p:sp>
      <p:sp>
        <p:nvSpPr>
          <p:cNvPr id="4" name="Content Placeholder 3">
            <a:extLst>
              <a:ext uri="{FF2B5EF4-FFF2-40B4-BE49-F238E27FC236}">
                <a16:creationId xmlns:a16="http://schemas.microsoft.com/office/drawing/2014/main" id="{CD2447E9-8479-414D-8ECC-A1ABF73E5400}"/>
              </a:ext>
            </a:extLst>
          </p:cNvPr>
          <p:cNvSpPr>
            <a:spLocks noGrp="1"/>
          </p:cNvSpPr>
          <p:nvPr>
            <p:ph idx="11"/>
          </p:nvPr>
        </p:nvSpPr>
        <p:spPr/>
        <p:txBody>
          <a:bodyPr/>
          <a:lstStyle/>
          <a:p>
            <a:r>
              <a:rPr lang="en-US" dirty="0"/>
              <a:t>02</a:t>
            </a:r>
          </a:p>
        </p:txBody>
      </p:sp>
      <p:sp>
        <p:nvSpPr>
          <p:cNvPr id="5" name="Content Placeholder 4">
            <a:extLst>
              <a:ext uri="{FF2B5EF4-FFF2-40B4-BE49-F238E27FC236}">
                <a16:creationId xmlns:a16="http://schemas.microsoft.com/office/drawing/2014/main" id="{4348926A-3184-7446-B17C-4B3BE388A0B6}"/>
              </a:ext>
            </a:extLst>
          </p:cNvPr>
          <p:cNvSpPr>
            <a:spLocks noGrp="1"/>
          </p:cNvSpPr>
          <p:nvPr>
            <p:ph idx="12"/>
          </p:nvPr>
        </p:nvSpPr>
        <p:spPr/>
        <p:txBody>
          <a:bodyPr/>
          <a:lstStyle/>
          <a:p>
            <a:r>
              <a:rPr lang="en-US" dirty="0"/>
              <a:t>01</a:t>
            </a:r>
          </a:p>
        </p:txBody>
      </p:sp>
      <p:sp>
        <p:nvSpPr>
          <p:cNvPr id="6" name="Content Placeholder 5">
            <a:extLst>
              <a:ext uri="{FF2B5EF4-FFF2-40B4-BE49-F238E27FC236}">
                <a16:creationId xmlns:a16="http://schemas.microsoft.com/office/drawing/2014/main" id="{128821B1-3BD7-A04F-89E5-7DC2E5A9062C}"/>
              </a:ext>
            </a:extLst>
          </p:cNvPr>
          <p:cNvSpPr>
            <a:spLocks noGrp="1"/>
          </p:cNvSpPr>
          <p:nvPr>
            <p:ph idx="13"/>
          </p:nvPr>
        </p:nvSpPr>
        <p:spPr/>
        <p:txBody>
          <a:bodyPr/>
          <a:lstStyle/>
          <a:p>
            <a:r>
              <a:rPr lang="en-US" dirty="0"/>
              <a:t>What is changing</a:t>
            </a:r>
          </a:p>
        </p:txBody>
      </p:sp>
      <p:sp>
        <p:nvSpPr>
          <p:cNvPr id="7" name="Content Placeholder 6">
            <a:extLst>
              <a:ext uri="{FF2B5EF4-FFF2-40B4-BE49-F238E27FC236}">
                <a16:creationId xmlns:a16="http://schemas.microsoft.com/office/drawing/2014/main" id="{94A86E60-17B4-2C42-91C1-B07C1707DB87}"/>
              </a:ext>
            </a:extLst>
          </p:cNvPr>
          <p:cNvSpPr>
            <a:spLocks noGrp="1"/>
          </p:cNvSpPr>
          <p:nvPr>
            <p:ph idx="14"/>
          </p:nvPr>
        </p:nvSpPr>
        <p:spPr/>
        <p:txBody>
          <a:bodyPr>
            <a:normAutofit/>
          </a:bodyPr>
          <a:lstStyle/>
          <a:p>
            <a:r>
              <a:rPr lang="en-US" dirty="0"/>
              <a:t>03</a:t>
            </a:r>
          </a:p>
        </p:txBody>
      </p:sp>
      <p:sp>
        <p:nvSpPr>
          <p:cNvPr id="8" name="Content Placeholder 7">
            <a:extLst>
              <a:ext uri="{FF2B5EF4-FFF2-40B4-BE49-F238E27FC236}">
                <a16:creationId xmlns:a16="http://schemas.microsoft.com/office/drawing/2014/main" id="{0451009B-646E-2B4E-85DB-2CACF9BC1D3D}"/>
              </a:ext>
            </a:extLst>
          </p:cNvPr>
          <p:cNvSpPr>
            <a:spLocks noGrp="1"/>
          </p:cNvSpPr>
          <p:nvPr>
            <p:ph idx="15"/>
          </p:nvPr>
        </p:nvSpPr>
        <p:spPr/>
        <p:txBody>
          <a:bodyPr/>
          <a:lstStyle/>
          <a:p>
            <a:r>
              <a:rPr lang="en-US" dirty="0"/>
              <a:t>Quality Statements</a:t>
            </a:r>
          </a:p>
        </p:txBody>
      </p:sp>
      <p:sp>
        <p:nvSpPr>
          <p:cNvPr id="9" name="Content Placeholder 8">
            <a:extLst>
              <a:ext uri="{FF2B5EF4-FFF2-40B4-BE49-F238E27FC236}">
                <a16:creationId xmlns:a16="http://schemas.microsoft.com/office/drawing/2014/main" id="{6B0BD9DD-90FD-854B-B02E-BBDFADA91381}"/>
              </a:ext>
            </a:extLst>
          </p:cNvPr>
          <p:cNvSpPr>
            <a:spLocks noGrp="1"/>
          </p:cNvSpPr>
          <p:nvPr>
            <p:ph idx="16"/>
          </p:nvPr>
        </p:nvSpPr>
        <p:spPr/>
        <p:txBody>
          <a:bodyPr/>
          <a:lstStyle/>
          <a:p>
            <a:r>
              <a:rPr lang="en-US" dirty="0"/>
              <a:t>04</a:t>
            </a:r>
          </a:p>
        </p:txBody>
      </p:sp>
      <p:sp>
        <p:nvSpPr>
          <p:cNvPr id="10" name="Content Placeholder 9">
            <a:extLst>
              <a:ext uri="{FF2B5EF4-FFF2-40B4-BE49-F238E27FC236}">
                <a16:creationId xmlns:a16="http://schemas.microsoft.com/office/drawing/2014/main" id="{110C4824-4121-9B43-92A9-BB6A2F95324A}"/>
              </a:ext>
            </a:extLst>
          </p:cNvPr>
          <p:cNvSpPr>
            <a:spLocks noGrp="1"/>
          </p:cNvSpPr>
          <p:nvPr>
            <p:ph idx="17"/>
          </p:nvPr>
        </p:nvSpPr>
        <p:spPr/>
        <p:txBody>
          <a:bodyPr/>
          <a:lstStyle/>
          <a:p>
            <a:r>
              <a:rPr lang="en-US" dirty="0"/>
              <a:t>Evidence Categories</a:t>
            </a:r>
          </a:p>
        </p:txBody>
      </p:sp>
      <p:sp>
        <p:nvSpPr>
          <p:cNvPr id="11" name="Content Placeholder 10">
            <a:extLst>
              <a:ext uri="{FF2B5EF4-FFF2-40B4-BE49-F238E27FC236}">
                <a16:creationId xmlns:a16="http://schemas.microsoft.com/office/drawing/2014/main" id="{46E1D2D4-9B51-6E4A-9D1A-DAE1A8D58462}"/>
              </a:ext>
            </a:extLst>
          </p:cNvPr>
          <p:cNvSpPr>
            <a:spLocks noGrp="1"/>
          </p:cNvSpPr>
          <p:nvPr>
            <p:ph idx="18"/>
          </p:nvPr>
        </p:nvSpPr>
        <p:spPr/>
        <p:txBody>
          <a:bodyPr/>
          <a:lstStyle/>
          <a:p>
            <a:r>
              <a:rPr lang="en-US" dirty="0"/>
              <a:t>05</a:t>
            </a:r>
          </a:p>
        </p:txBody>
      </p:sp>
      <p:sp>
        <p:nvSpPr>
          <p:cNvPr id="12" name="Content Placeholder 11">
            <a:extLst>
              <a:ext uri="{FF2B5EF4-FFF2-40B4-BE49-F238E27FC236}">
                <a16:creationId xmlns:a16="http://schemas.microsoft.com/office/drawing/2014/main" id="{FE38D0EF-4E88-EE40-BD6F-9E6FB6FA9B77}"/>
              </a:ext>
            </a:extLst>
          </p:cNvPr>
          <p:cNvSpPr>
            <a:spLocks noGrp="1"/>
          </p:cNvSpPr>
          <p:nvPr>
            <p:ph idx="19"/>
          </p:nvPr>
        </p:nvSpPr>
        <p:spPr/>
        <p:txBody>
          <a:bodyPr/>
          <a:lstStyle/>
          <a:p>
            <a:r>
              <a:rPr lang="en-US" dirty="0"/>
              <a:t>Ratings &amp; Reporting</a:t>
            </a:r>
          </a:p>
        </p:txBody>
      </p:sp>
      <p:sp>
        <p:nvSpPr>
          <p:cNvPr id="13" name="Content Placeholder 12">
            <a:extLst>
              <a:ext uri="{FF2B5EF4-FFF2-40B4-BE49-F238E27FC236}">
                <a16:creationId xmlns:a16="http://schemas.microsoft.com/office/drawing/2014/main" id="{CABC1068-3AD5-7546-BD70-6E7A0374EFA4}"/>
              </a:ext>
            </a:extLst>
          </p:cNvPr>
          <p:cNvSpPr>
            <a:spLocks noGrp="1"/>
          </p:cNvSpPr>
          <p:nvPr>
            <p:ph idx="20"/>
          </p:nvPr>
        </p:nvSpPr>
        <p:spPr/>
        <p:txBody>
          <a:bodyPr/>
          <a:lstStyle/>
          <a:p>
            <a:r>
              <a:rPr lang="en-US" dirty="0"/>
              <a:t>06</a:t>
            </a:r>
          </a:p>
        </p:txBody>
      </p:sp>
    </p:spTree>
    <p:extLst>
      <p:ext uri="{BB962C8B-B14F-4D97-AF65-F5344CB8AC3E}">
        <p14:creationId xmlns:p14="http://schemas.microsoft.com/office/powerpoint/2010/main" val="3442479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8">
            <a:extLst>
              <a:ext uri="{FF2B5EF4-FFF2-40B4-BE49-F238E27FC236}">
                <a16:creationId xmlns:a16="http://schemas.microsoft.com/office/drawing/2014/main" id="{7E510D1E-91B1-7B6F-F312-0BF25EA42688}"/>
              </a:ext>
            </a:extLst>
          </p:cNvPr>
          <p:cNvSpPr/>
          <p:nvPr/>
        </p:nvSpPr>
        <p:spPr>
          <a:xfrm>
            <a:off x="18759" y="491843"/>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4" name="object 4"/>
          <p:cNvSpPr txBox="1"/>
          <p:nvPr/>
        </p:nvSpPr>
        <p:spPr>
          <a:xfrm>
            <a:off x="995498" y="2600845"/>
            <a:ext cx="1575424" cy="319959"/>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3C3B71"/>
                </a:solidFill>
                <a:latin typeface="Roboto"/>
                <a:cs typeface="Roboto"/>
              </a:rPr>
              <a:t>Eff</a:t>
            </a:r>
            <a:r>
              <a:rPr sz="2000" b="1" spc="-5" dirty="0">
                <a:solidFill>
                  <a:srgbClr val="3C3B71"/>
                </a:solidFill>
                <a:latin typeface="Roboto"/>
                <a:cs typeface="Roboto"/>
              </a:rPr>
              <a:t>ect</a:t>
            </a:r>
            <a:r>
              <a:rPr sz="2000" b="1" spc="-10" dirty="0">
                <a:solidFill>
                  <a:srgbClr val="3C3B71"/>
                </a:solidFill>
                <a:latin typeface="Roboto"/>
                <a:cs typeface="Roboto"/>
              </a:rPr>
              <a:t>ive</a:t>
            </a:r>
            <a:r>
              <a:rPr lang="en-GB" sz="2000" b="1" spc="-10" dirty="0">
                <a:solidFill>
                  <a:srgbClr val="3C3B71"/>
                </a:solidFill>
                <a:latin typeface="Roboto"/>
                <a:cs typeface="Roboto"/>
              </a:rPr>
              <a:t> (6)</a:t>
            </a:r>
            <a:r>
              <a:rPr sz="2000" b="1" spc="-5" dirty="0">
                <a:solidFill>
                  <a:srgbClr val="3C3B71"/>
                </a:solidFill>
                <a:latin typeface="Roboto"/>
                <a:cs typeface="Roboto"/>
              </a:rPr>
              <a:t>:</a:t>
            </a:r>
            <a:endParaRPr sz="2000" dirty="0">
              <a:solidFill>
                <a:srgbClr val="3C3B71"/>
              </a:solidFill>
              <a:latin typeface="Roboto"/>
              <a:cs typeface="Roboto"/>
            </a:endParaRPr>
          </a:p>
        </p:txBody>
      </p:sp>
      <p:sp>
        <p:nvSpPr>
          <p:cNvPr id="6" name="object 6"/>
          <p:cNvSpPr txBox="1"/>
          <p:nvPr/>
        </p:nvSpPr>
        <p:spPr>
          <a:xfrm>
            <a:off x="995498" y="3195638"/>
            <a:ext cx="3957954" cy="1906291"/>
          </a:xfrm>
          <a:prstGeom prst="rect">
            <a:avLst/>
          </a:prstGeom>
        </p:spPr>
        <p:txBody>
          <a:bodyPr vert="horz" wrap="square" lIns="0" tIns="76835" rIns="0" bIns="0" rtlCol="0">
            <a:spAutoFit/>
          </a:bodyPr>
          <a:lstStyle/>
          <a:p>
            <a:pPr marL="355600" indent="-342900">
              <a:lnSpc>
                <a:spcPct val="100000"/>
              </a:lnSpc>
              <a:spcBef>
                <a:spcPts val="605"/>
              </a:spcBef>
              <a:buFont typeface="+mj-lt"/>
              <a:buAutoNum type="arabicPeriod"/>
              <a:tabLst>
                <a:tab pos="297815" algn="l"/>
                <a:tab pos="298450" algn="l"/>
              </a:tabLst>
            </a:pPr>
            <a:r>
              <a:rPr sz="1400" b="0" spc="15" dirty="0">
                <a:solidFill>
                  <a:srgbClr val="3C3B71"/>
                </a:solidFill>
                <a:latin typeface="Roboto Light"/>
                <a:cs typeface="Roboto Light"/>
              </a:rPr>
              <a:t>Assessing</a:t>
            </a:r>
            <a:r>
              <a:rPr sz="1400" b="0" spc="25" dirty="0">
                <a:solidFill>
                  <a:srgbClr val="3C3B71"/>
                </a:solidFill>
                <a:latin typeface="Roboto Light"/>
                <a:cs typeface="Roboto Light"/>
              </a:rPr>
              <a:t> </a:t>
            </a:r>
            <a:r>
              <a:rPr sz="1400" b="0" spc="10" dirty="0">
                <a:solidFill>
                  <a:srgbClr val="3C3B71"/>
                </a:solidFill>
                <a:latin typeface="Roboto Light"/>
                <a:cs typeface="Roboto Light"/>
              </a:rPr>
              <a:t>needs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20" dirty="0">
                <a:solidFill>
                  <a:srgbClr val="3C3B71"/>
                </a:solidFill>
                <a:latin typeface="Roboto Light"/>
                <a:cs typeface="Roboto Light"/>
              </a:rPr>
              <a:t>Delivering </a:t>
            </a:r>
            <a:r>
              <a:rPr sz="1400" b="0" spc="15" dirty="0">
                <a:solidFill>
                  <a:srgbClr val="3C3B71"/>
                </a:solidFill>
                <a:latin typeface="Roboto Light"/>
                <a:cs typeface="Roboto Light"/>
              </a:rPr>
              <a:t>evidence-based care </a:t>
            </a:r>
            <a:r>
              <a:rPr sz="1400" b="0" spc="5" dirty="0">
                <a:solidFill>
                  <a:srgbClr val="3C3B71"/>
                </a:solidFill>
                <a:latin typeface="Roboto Light"/>
                <a:cs typeface="Roboto Light"/>
              </a:rPr>
              <a:t>and</a:t>
            </a:r>
            <a:r>
              <a:rPr sz="1400" b="0" spc="-5" dirty="0">
                <a:solidFill>
                  <a:srgbClr val="3C3B71"/>
                </a:solidFill>
                <a:latin typeface="Roboto Light"/>
                <a:cs typeface="Roboto Light"/>
              </a:rPr>
              <a:t> </a:t>
            </a:r>
            <a:r>
              <a:rPr sz="1400" b="0" spc="5" dirty="0">
                <a:solidFill>
                  <a:srgbClr val="3C3B71"/>
                </a:solidFill>
                <a:latin typeface="Roboto Light"/>
                <a:cs typeface="Roboto Light"/>
              </a:rPr>
              <a:t>treatment</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5" dirty="0">
                <a:solidFill>
                  <a:srgbClr val="3C3B71"/>
                </a:solidFill>
                <a:latin typeface="Roboto Light"/>
                <a:cs typeface="Roboto Light"/>
              </a:rPr>
              <a:t>How </a:t>
            </a:r>
            <a:r>
              <a:rPr sz="1400" b="0" spc="20" dirty="0">
                <a:solidFill>
                  <a:srgbClr val="3C3B71"/>
                </a:solidFill>
                <a:latin typeface="Roboto Light"/>
                <a:cs typeface="Roboto Light"/>
              </a:rPr>
              <a:t>staff, </a:t>
            </a:r>
            <a:r>
              <a:rPr sz="1400" b="0" dirty="0">
                <a:solidFill>
                  <a:srgbClr val="3C3B71"/>
                </a:solidFill>
                <a:latin typeface="Roboto Light"/>
                <a:cs typeface="Roboto Light"/>
              </a:rPr>
              <a:t>teams </a:t>
            </a:r>
            <a:r>
              <a:rPr sz="1400" b="0" spc="5" dirty="0">
                <a:solidFill>
                  <a:srgbClr val="3C3B71"/>
                </a:solidFill>
                <a:latin typeface="Roboto Light"/>
                <a:cs typeface="Roboto Light"/>
              </a:rPr>
              <a:t>and </a:t>
            </a:r>
            <a:r>
              <a:rPr sz="1400" b="0" spc="15" dirty="0">
                <a:solidFill>
                  <a:srgbClr val="3C3B71"/>
                </a:solidFill>
                <a:latin typeface="Roboto Light"/>
                <a:cs typeface="Roboto Light"/>
              </a:rPr>
              <a:t>services </a:t>
            </a:r>
            <a:r>
              <a:rPr sz="1400" b="0" spc="10" dirty="0">
                <a:solidFill>
                  <a:srgbClr val="3C3B71"/>
                </a:solidFill>
                <a:latin typeface="Roboto Light"/>
                <a:cs typeface="Roboto Light"/>
              </a:rPr>
              <a:t>work</a:t>
            </a:r>
            <a:r>
              <a:rPr sz="1400" b="0" spc="35" dirty="0">
                <a:solidFill>
                  <a:srgbClr val="3C3B71"/>
                </a:solidFill>
                <a:latin typeface="Roboto Light"/>
                <a:cs typeface="Roboto Light"/>
              </a:rPr>
              <a:t> </a:t>
            </a:r>
            <a:r>
              <a:rPr sz="1400" b="0" spc="10" dirty="0">
                <a:solidFill>
                  <a:srgbClr val="3C3B71"/>
                </a:solidFill>
                <a:latin typeface="Roboto Light"/>
                <a:cs typeface="Roboto Light"/>
              </a:rPr>
              <a:t>together</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0" dirty="0">
                <a:solidFill>
                  <a:srgbClr val="3C3B71"/>
                </a:solidFill>
                <a:latin typeface="Roboto Light"/>
                <a:cs typeface="Roboto Light"/>
              </a:rPr>
              <a:t>Supporting </a:t>
            </a:r>
            <a:r>
              <a:rPr sz="1400" b="0" spc="15" dirty="0">
                <a:solidFill>
                  <a:srgbClr val="3C3B71"/>
                </a:solidFill>
                <a:latin typeface="Roboto Light"/>
                <a:cs typeface="Roboto Light"/>
              </a:rPr>
              <a:t>people </a:t>
            </a:r>
            <a:r>
              <a:rPr sz="1400" b="0" spc="10" dirty="0">
                <a:solidFill>
                  <a:srgbClr val="3C3B71"/>
                </a:solidFill>
                <a:latin typeface="Roboto Light"/>
                <a:cs typeface="Roboto Light"/>
              </a:rPr>
              <a:t>to </a:t>
            </a:r>
            <a:r>
              <a:rPr sz="1400" b="0" spc="30" dirty="0">
                <a:solidFill>
                  <a:srgbClr val="3C3B71"/>
                </a:solidFill>
                <a:latin typeface="Roboto Light"/>
                <a:cs typeface="Roboto Light"/>
              </a:rPr>
              <a:t>live </a:t>
            </a:r>
            <a:r>
              <a:rPr sz="1400" b="0" spc="15" dirty="0">
                <a:solidFill>
                  <a:srgbClr val="3C3B71"/>
                </a:solidFill>
                <a:latin typeface="Roboto Light"/>
                <a:cs typeface="Roboto Light"/>
              </a:rPr>
              <a:t>healthier</a:t>
            </a:r>
            <a:r>
              <a:rPr sz="1400" b="0" spc="-20" dirty="0">
                <a:solidFill>
                  <a:srgbClr val="3C3B71"/>
                </a:solidFill>
                <a:latin typeface="Roboto Light"/>
                <a:cs typeface="Roboto Light"/>
              </a:rPr>
              <a:t> </a:t>
            </a:r>
            <a:r>
              <a:rPr sz="1400" b="0" spc="25" dirty="0">
                <a:solidFill>
                  <a:srgbClr val="3C3B71"/>
                </a:solidFill>
                <a:latin typeface="Roboto Light"/>
                <a:cs typeface="Roboto Light"/>
              </a:rPr>
              <a:t>lives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Monitoring </a:t>
            </a:r>
            <a:r>
              <a:rPr sz="1400" b="0" spc="5" dirty="0">
                <a:solidFill>
                  <a:srgbClr val="3C3B71"/>
                </a:solidFill>
                <a:latin typeface="Roboto Light"/>
                <a:cs typeface="Roboto Light"/>
              </a:rPr>
              <a:t>and </a:t>
            </a:r>
            <a:r>
              <a:rPr sz="1400" b="0" spc="10" dirty="0">
                <a:solidFill>
                  <a:srgbClr val="3C3B71"/>
                </a:solidFill>
                <a:latin typeface="Roboto Light"/>
                <a:cs typeface="Roboto Light"/>
              </a:rPr>
              <a:t>improving</a:t>
            </a:r>
            <a:r>
              <a:rPr sz="1400" b="0" spc="-35" dirty="0">
                <a:solidFill>
                  <a:srgbClr val="3C3B71"/>
                </a:solidFill>
                <a:latin typeface="Roboto Light"/>
                <a:cs typeface="Roboto Light"/>
              </a:rPr>
              <a:t> </a:t>
            </a:r>
            <a:r>
              <a:rPr sz="1400" b="0" spc="5" dirty="0">
                <a:solidFill>
                  <a:srgbClr val="3C3B71"/>
                </a:solidFill>
                <a:latin typeface="Roboto Light"/>
                <a:cs typeface="Roboto Light"/>
              </a:rPr>
              <a:t>outcomes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5" dirty="0">
                <a:solidFill>
                  <a:srgbClr val="3C3B71"/>
                </a:solidFill>
                <a:latin typeface="Roboto Light"/>
                <a:cs typeface="Roboto Light"/>
              </a:rPr>
              <a:t>Consent </a:t>
            </a:r>
            <a:r>
              <a:rPr sz="1400" b="0" spc="10" dirty="0">
                <a:solidFill>
                  <a:srgbClr val="3C3B71"/>
                </a:solidFill>
                <a:latin typeface="Roboto Light"/>
                <a:cs typeface="Roboto Light"/>
              </a:rPr>
              <a:t>to </a:t>
            </a:r>
            <a:r>
              <a:rPr sz="1400" b="0" spc="15" dirty="0">
                <a:solidFill>
                  <a:srgbClr val="3C3B71"/>
                </a:solidFill>
                <a:latin typeface="Roboto Light"/>
                <a:cs typeface="Roboto Light"/>
              </a:rPr>
              <a:t>care </a:t>
            </a:r>
            <a:r>
              <a:rPr sz="1400" b="0" spc="5" dirty="0">
                <a:solidFill>
                  <a:srgbClr val="3C3B71"/>
                </a:solidFill>
                <a:latin typeface="Roboto Light"/>
                <a:cs typeface="Roboto Light"/>
              </a:rPr>
              <a:t>and</a:t>
            </a:r>
            <a:r>
              <a:rPr sz="1400" b="0" spc="-5" dirty="0">
                <a:solidFill>
                  <a:srgbClr val="3C3B71"/>
                </a:solidFill>
                <a:latin typeface="Roboto Light"/>
                <a:cs typeface="Roboto Light"/>
              </a:rPr>
              <a:t> </a:t>
            </a:r>
            <a:r>
              <a:rPr sz="1400" b="0" spc="5" dirty="0">
                <a:solidFill>
                  <a:srgbClr val="3C3B71"/>
                </a:solidFill>
                <a:latin typeface="Roboto Light"/>
                <a:cs typeface="Roboto Light"/>
              </a:rPr>
              <a:t>treatment</a:t>
            </a:r>
            <a:endParaRPr sz="1400" dirty="0">
              <a:solidFill>
                <a:srgbClr val="3C3B71"/>
              </a:solidFill>
              <a:latin typeface="Roboto Light"/>
              <a:cs typeface="Roboto Light"/>
            </a:endParaRPr>
          </a:p>
        </p:txBody>
      </p:sp>
      <p:sp>
        <p:nvSpPr>
          <p:cNvPr id="7" name="object 7"/>
          <p:cNvSpPr txBox="1"/>
          <p:nvPr/>
        </p:nvSpPr>
        <p:spPr>
          <a:xfrm>
            <a:off x="5657425" y="2595972"/>
            <a:ext cx="1575424" cy="319959"/>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3C3B71"/>
                </a:solidFill>
                <a:latin typeface="Roboto"/>
                <a:cs typeface="Roboto"/>
              </a:rPr>
              <a:t>Well-led</a:t>
            </a:r>
            <a:r>
              <a:rPr lang="en-GB" sz="2000" b="1" spc="-10" dirty="0">
                <a:solidFill>
                  <a:srgbClr val="3C3B71"/>
                </a:solidFill>
                <a:latin typeface="Roboto"/>
                <a:cs typeface="Roboto"/>
              </a:rPr>
              <a:t> (8)</a:t>
            </a:r>
            <a:r>
              <a:rPr sz="2000" b="1" spc="-10" dirty="0">
                <a:solidFill>
                  <a:srgbClr val="3C3B71"/>
                </a:solidFill>
                <a:latin typeface="Roboto"/>
                <a:cs typeface="Roboto"/>
              </a:rPr>
              <a:t>:</a:t>
            </a:r>
            <a:endParaRPr sz="2000" dirty="0">
              <a:solidFill>
                <a:srgbClr val="3C3B71"/>
              </a:solidFill>
              <a:latin typeface="Roboto"/>
              <a:cs typeface="Roboto"/>
            </a:endParaRPr>
          </a:p>
        </p:txBody>
      </p:sp>
      <p:sp>
        <p:nvSpPr>
          <p:cNvPr id="8" name="object 8"/>
          <p:cNvSpPr txBox="1"/>
          <p:nvPr/>
        </p:nvSpPr>
        <p:spPr>
          <a:xfrm>
            <a:off x="5657425" y="3195638"/>
            <a:ext cx="5014595" cy="2249975"/>
          </a:xfrm>
          <a:prstGeom prst="rect">
            <a:avLst/>
          </a:prstGeom>
        </p:spPr>
        <p:txBody>
          <a:bodyPr vert="horz" wrap="square" lIns="0" tIns="76835" rIns="0" bIns="0" rtlCol="0">
            <a:spAutoFit/>
          </a:bodyPr>
          <a:lstStyle/>
          <a:p>
            <a:pPr marL="355600" indent="-342900">
              <a:lnSpc>
                <a:spcPct val="100000"/>
              </a:lnSpc>
              <a:spcBef>
                <a:spcPts val="605"/>
              </a:spcBef>
              <a:buFont typeface="+mj-lt"/>
              <a:buAutoNum type="arabicPeriod"/>
              <a:tabLst>
                <a:tab pos="297815" algn="l"/>
                <a:tab pos="298450" algn="l"/>
              </a:tabLst>
            </a:pPr>
            <a:r>
              <a:rPr sz="1400" b="0" spc="10" dirty="0">
                <a:solidFill>
                  <a:srgbClr val="3C3B71"/>
                </a:solidFill>
                <a:latin typeface="Roboto Light"/>
                <a:cs typeface="Roboto Light"/>
              </a:rPr>
              <a:t>Shared </a:t>
            </a:r>
            <a:r>
              <a:rPr sz="1400" b="0" spc="15" dirty="0">
                <a:solidFill>
                  <a:srgbClr val="3C3B71"/>
                </a:solidFill>
                <a:latin typeface="Roboto Light"/>
                <a:cs typeface="Roboto Light"/>
              </a:rPr>
              <a:t>direction </a:t>
            </a:r>
            <a:r>
              <a:rPr sz="1400" b="0" spc="5" dirty="0">
                <a:solidFill>
                  <a:srgbClr val="3C3B71"/>
                </a:solidFill>
                <a:latin typeface="Roboto Light"/>
                <a:cs typeface="Roboto Light"/>
              </a:rPr>
              <a:t>and</a:t>
            </a:r>
            <a:r>
              <a:rPr sz="1400" b="0" spc="-10" dirty="0">
                <a:solidFill>
                  <a:srgbClr val="3C3B71"/>
                </a:solidFill>
                <a:latin typeface="Roboto Light"/>
                <a:cs typeface="Roboto Light"/>
              </a:rPr>
              <a:t> </a:t>
            </a:r>
            <a:r>
              <a:rPr sz="1400" b="0" spc="15" dirty="0">
                <a:solidFill>
                  <a:srgbClr val="3C3B71"/>
                </a:solidFill>
                <a:latin typeface="Roboto Light"/>
                <a:cs typeface="Roboto Light"/>
              </a:rPr>
              <a:t>culture</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Capable, </a:t>
            </a:r>
            <a:r>
              <a:rPr sz="1400" b="0" spc="5" dirty="0">
                <a:solidFill>
                  <a:srgbClr val="3C3B71"/>
                </a:solidFill>
                <a:latin typeface="Roboto Light"/>
                <a:cs typeface="Roboto Light"/>
              </a:rPr>
              <a:t>compassionate and </a:t>
            </a:r>
            <a:r>
              <a:rPr sz="1400" b="0" spc="20" dirty="0">
                <a:solidFill>
                  <a:srgbClr val="3C3B71"/>
                </a:solidFill>
                <a:latin typeface="Roboto Light"/>
                <a:cs typeface="Roboto Light"/>
              </a:rPr>
              <a:t>inclusive</a:t>
            </a:r>
            <a:r>
              <a:rPr sz="1400" b="0" spc="65" dirty="0">
                <a:solidFill>
                  <a:srgbClr val="3C3B71"/>
                </a:solidFill>
                <a:latin typeface="Roboto Light"/>
                <a:cs typeface="Roboto Light"/>
              </a:rPr>
              <a:t> </a:t>
            </a:r>
            <a:r>
              <a:rPr sz="1400" b="0" spc="15" dirty="0">
                <a:solidFill>
                  <a:srgbClr val="3C3B71"/>
                </a:solidFill>
                <a:latin typeface="Roboto Light"/>
                <a:cs typeface="Roboto Light"/>
              </a:rPr>
              <a:t>leaders</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dirty="0">
                <a:solidFill>
                  <a:srgbClr val="3C3B71"/>
                </a:solidFill>
                <a:latin typeface="Roboto Light"/>
                <a:cs typeface="Roboto Light"/>
              </a:rPr>
              <a:t>Freedom </a:t>
            </a:r>
            <a:r>
              <a:rPr sz="1400" b="0" spc="10" dirty="0">
                <a:solidFill>
                  <a:srgbClr val="3C3B71"/>
                </a:solidFill>
                <a:latin typeface="Roboto Light"/>
                <a:cs typeface="Roboto Light"/>
              </a:rPr>
              <a:t>to </a:t>
            </a:r>
            <a:r>
              <a:rPr sz="1400" b="0" spc="15" dirty="0">
                <a:solidFill>
                  <a:srgbClr val="3C3B71"/>
                </a:solidFill>
                <a:latin typeface="Roboto Light"/>
                <a:cs typeface="Roboto Light"/>
              </a:rPr>
              <a:t>speak</a:t>
            </a:r>
            <a:r>
              <a:rPr sz="1400" b="0" spc="20" dirty="0">
                <a:solidFill>
                  <a:srgbClr val="3C3B71"/>
                </a:solidFill>
                <a:latin typeface="Roboto Light"/>
                <a:cs typeface="Roboto Light"/>
              </a:rPr>
              <a:t> </a:t>
            </a:r>
            <a:r>
              <a:rPr sz="1400" b="0" spc="5" dirty="0">
                <a:solidFill>
                  <a:srgbClr val="3C3B71"/>
                </a:solidFill>
                <a:latin typeface="Roboto Light"/>
                <a:cs typeface="Roboto Light"/>
              </a:rPr>
              <a:t>up</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Workforce </a:t>
            </a:r>
            <a:r>
              <a:rPr sz="1400" b="0" spc="20" dirty="0">
                <a:solidFill>
                  <a:srgbClr val="3C3B71"/>
                </a:solidFill>
                <a:latin typeface="Roboto Light"/>
                <a:cs typeface="Roboto Light"/>
              </a:rPr>
              <a:t>equality, diversity </a:t>
            </a:r>
            <a:r>
              <a:rPr sz="1400" b="0" spc="5" dirty="0">
                <a:solidFill>
                  <a:srgbClr val="3C3B71"/>
                </a:solidFill>
                <a:latin typeface="Roboto Light"/>
                <a:cs typeface="Roboto Light"/>
              </a:rPr>
              <a:t>and</a:t>
            </a:r>
            <a:r>
              <a:rPr sz="1400" b="0" dirty="0">
                <a:solidFill>
                  <a:srgbClr val="3C3B71"/>
                </a:solidFill>
                <a:latin typeface="Roboto Light"/>
                <a:cs typeface="Roboto Light"/>
              </a:rPr>
              <a:t> </a:t>
            </a:r>
            <a:r>
              <a:rPr sz="1400" b="0" spc="15" dirty="0">
                <a:solidFill>
                  <a:srgbClr val="3C3B71"/>
                </a:solidFill>
                <a:latin typeface="Roboto Light"/>
                <a:cs typeface="Roboto Light"/>
              </a:rPr>
              <a:t>inclusion</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0" dirty="0">
                <a:solidFill>
                  <a:srgbClr val="3C3B71"/>
                </a:solidFill>
                <a:latin typeface="Roboto Light"/>
                <a:cs typeface="Roboto Light"/>
              </a:rPr>
              <a:t>Governance, </a:t>
            </a:r>
            <a:r>
              <a:rPr sz="1400" b="0" dirty="0">
                <a:solidFill>
                  <a:srgbClr val="3C3B71"/>
                </a:solidFill>
                <a:latin typeface="Roboto Light"/>
                <a:cs typeface="Roboto Light"/>
              </a:rPr>
              <a:t>management </a:t>
            </a:r>
            <a:r>
              <a:rPr sz="1400" b="0" spc="5" dirty="0">
                <a:solidFill>
                  <a:srgbClr val="3C3B71"/>
                </a:solidFill>
                <a:latin typeface="Roboto Light"/>
                <a:cs typeface="Roboto Light"/>
              </a:rPr>
              <a:t>and</a:t>
            </a:r>
            <a:r>
              <a:rPr sz="1400" b="0" spc="-10" dirty="0">
                <a:solidFill>
                  <a:srgbClr val="3C3B71"/>
                </a:solidFill>
                <a:latin typeface="Roboto Light"/>
                <a:cs typeface="Roboto Light"/>
              </a:rPr>
              <a:t> </a:t>
            </a:r>
            <a:r>
              <a:rPr sz="1400" b="0" spc="15" dirty="0">
                <a:solidFill>
                  <a:srgbClr val="3C3B71"/>
                </a:solidFill>
                <a:latin typeface="Roboto Light"/>
                <a:cs typeface="Roboto Light"/>
              </a:rPr>
              <a:t>sustainability</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5" dirty="0">
                <a:solidFill>
                  <a:srgbClr val="3C3B71"/>
                </a:solidFill>
                <a:latin typeface="Roboto Light"/>
                <a:cs typeface="Roboto Light"/>
              </a:rPr>
              <a:t>Learning, </a:t>
            </a:r>
            <a:r>
              <a:rPr sz="1400" b="0" spc="5" dirty="0">
                <a:solidFill>
                  <a:srgbClr val="3C3B71"/>
                </a:solidFill>
                <a:latin typeface="Roboto Light"/>
                <a:cs typeface="Roboto Light"/>
              </a:rPr>
              <a:t>improvement and</a:t>
            </a:r>
            <a:r>
              <a:rPr sz="1400" b="0" spc="-25" dirty="0">
                <a:solidFill>
                  <a:srgbClr val="3C3B71"/>
                </a:solidFill>
                <a:latin typeface="Roboto Light"/>
                <a:cs typeface="Roboto Light"/>
              </a:rPr>
              <a:t> </a:t>
            </a:r>
            <a:r>
              <a:rPr sz="1400" b="0" spc="15" dirty="0">
                <a:solidFill>
                  <a:srgbClr val="3C3B71"/>
                </a:solidFill>
                <a:latin typeface="Roboto Light"/>
                <a:cs typeface="Roboto Light"/>
              </a:rPr>
              <a:t>innovation</a:t>
            </a:r>
            <a:endParaRPr sz="1400" dirty="0">
              <a:solidFill>
                <a:srgbClr val="3C3B71"/>
              </a:solidFill>
              <a:latin typeface="Roboto Light"/>
              <a:cs typeface="Roboto Light"/>
            </a:endParaRPr>
          </a:p>
          <a:p>
            <a:pPr marL="355600" indent="-342900">
              <a:lnSpc>
                <a:spcPct val="100000"/>
              </a:lnSpc>
              <a:spcBef>
                <a:spcPts val="500"/>
              </a:spcBef>
              <a:buFont typeface="+mj-lt"/>
              <a:buAutoNum type="arabicPeriod"/>
              <a:tabLst>
                <a:tab pos="297815" algn="l"/>
                <a:tab pos="298450" algn="l"/>
              </a:tabLst>
            </a:pPr>
            <a:r>
              <a:rPr sz="1400" b="0" spc="10" dirty="0">
                <a:solidFill>
                  <a:srgbClr val="3C3B71"/>
                </a:solidFill>
                <a:latin typeface="Roboto Light"/>
                <a:cs typeface="Roboto Light"/>
              </a:rPr>
              <a:t>Partnerships </a:t>
            </a:r>
            <a:r>
              <a:rPr sz="1400" b="0" spc="5" dirty="0">
                <a:solidFill>
                  <a:srgbClr val="3C3B71"/>
                </a:solidFill>
                <a:latin typeface="Roboto Light"/>
                <a:cs typeface="Roboto Light"/>
              </a:rPr>
              <a:t>and</a:t>
            </a:r>
            <a:r>
              <a:rPr sz="1400" b="0" spc="15" dirty="0">
                <a:solidFill>
                  <a:srgbClr val="3C3B71"/>
                </a:solidFill>
                <a:latin typeface="Roboto Light"/>
                <a:cs typeface="Roboto Light"/>
              </a:rPr>
              <a:t> </a:t>
            </a:r>
            <a:r>
              <a:rPr sz="1400" b="0" spc="5" dirty="0">
                <a:solidFill>
                  <a:srgbClr val="3C3B71"/>
                </a:solidFill>
                <a:latin typeface="Roboto Light"/>
                <a:cs typeface="Roboto Light"/>
              </a:rPr>
              <a:t>communities</a:t>
            </a:r>
            <a:endParaRPr sz="1400" dirty="0">
              <a:solidFill>
                <a:srgbClr val="3C3B71"/>
              </a:solidFill>
              <a:latin typeface="Roboto Light"/>
              <a:cs typeface="Roboto Light"/>
            </a:endParaRPr>
          </a:p>
          <a:p>
            <a:pPr marL="355600" indent="-342900">
              <a:lnSpc>
                <a:spcPct val="100000"/>
              </a:lnSpc>
              <a:spcBef>
                <a:spcPts val="500"/>
              </a:spcBef>
              <a:buClr>
                <a:srgbClr val="003763"/>
              </a:buClr>
              <a:buFont typeface="+mj-lt"/>
              <a:buAutoNum type="arabicPeriod"/>
              <a:tabLst>
                <a:tab pos="297815" algn="l"/>
                <a:tab pos="298450" algn="l"/>
              </a:tabLst>
            </a:pPr>
            <a:r>
              <a:rPr sz="1400" b="0" spc="10" dirty="0">
                <a:solidFill>
                  <a:srgbClr val="3C3B71"/>
                </a:solidFill>
                <a:latin typeface="Roboto Light"/>
                <a:cs typeface="Roboto Light"/>
              </a:rPr>
              <a:t>Environmental</a:t>
            </a:r>
            <a:r>
              <a:rPr sz="1400" b="0" spc="-5" dirty="0">
                <a:solidFill>
                  <a:srgbClr val="3C3B71"/>
                </a:solidFill>
                <a:latin typeface="Roboto Light"/>
                <a:cs typeface="Roboto Light"/>
              </a:rPr>
              <a:t> </a:t>
            </a:r>
            <a:r>
              <a:rPr sz="1400" b="0" spc="15" dirty="0">
                <a:solidFill>
                  <a:srgbClr val="3C3B71"/>
                </a:solidFill>
                <a:latin typeface="Roboto Light"/>
                <a:cs typeface="Roboto Light"/>
              </a:rPr>
              <a:t>sustainability</a:t>
            </a:r>
            <a:endParaRPr sz="1400" dirty="0">
              <a:solidFill>
                <a:srgbClr val="3C3B71"/>
              </a:solidFill>
              <a:latin typeface="Roboto Light"/>
              <a:cs typeface="Roboto Light"/>
            </a:endParaRPr>
          </a:p>
        </p:txBody>
      </p:sp>
      <p:sp>
        <p:nvSpPr>
          <p:cNvPr id="13" name="object 5">
            <a:extLst>
              <a:ext uri="{FF2B5EF4-FFF2-40B4-BE49-F238E27FC236}">
                <a16:creationId xmlns:a16="http://schemas.microsoft.com/office/drawing/2014/main" id="{F48DFDAD-A905-F330-DE0D-BAC37F5073DA}"/>
              </a:ext>
            </a:extLst>
          </p:cNvPr>
          <p:cNvSpPr txBox="1">
            <a:spLocks/>
          </p:cNvSpPr>
          <p:nvPr/>
        </p:nvSpPr>
        <p:spPr>
          <a:xfrm>
            <a:off x="79032" y="597686"/>
            <a:ext cx="7143404" cy="1072088"/>
          </a:xfrm>
          <a:prstGeom prst="rect">
            <a:avLst/>
          </a:prstGeom>
        </p:spPr>
        <p:txBody>
          <a:bodyPr vert="horz" wrap="square" lIns="0" tIns="12700" rIns="0" bIns="0" rtlCol="0" anchor="b">
            <a:spAutoFit/>
          </a:bodyPr>
          <a:lstStyle>
            <a:lvl1pPr algn="l" defTabSz="914400" rtl="0" eaLnBrk="1" latinLnBrk="0" hangingPunct="1">
              <a:lnSpc>
                <a:spcPct val="90000"/>
              </a:lnSpc>
              <a:spcBef>
                <a:spcPct val="0"/>
              </a:spcBef>
              <a:buNone/>
              <a:defRPr sz="7200" b="1" i="0" kern="1200">
                <a:solidFill>
                  <a:schemeClr val="bg1"/>
                </a:solidFill>
                <a:latin typeface="Roboto"/>
                <a:ea typeface="+mj-ea"/>
                <a:cs typeface="Roboto"/>
              </a:defRPr>
            </a:lvl1pPr>
          </a:lstStyle>
          <a:p>
            <a:pPr marL="12700">
              <a:lnSpc>
                <a:spcPct val="100000"/>
              </a:lnSpc>
              <a:spcBef>
                <a:spcPts val="100"/>
              </a:spcBef>
            </a:pPr>
            <a:r>
              <a:rPr lang="en-GB" sz="4000" spc="-5" dirty="0"/>
              <a:t>‘We</a:t>
            </a:r>
            <a:r>
              <a:rPr lang="en-GB" sz="4000" spc="-25" dirty="0"/>
              <a:t> </a:t>
            </a:r>
            <a:r>
              <a:rPr lang="en-GB" sz="4000" spc="-5" dirty="0"/>
              <a:t>Statements’</a:t>
            </a:r>
            <a:endParaRPr lang="en-GB" sz="4000" dirty="0"/>
          </a:p>
          <a:p>
            <a:pPr marL="12700">
              <a:lnSpc>
                <a:spcPct val="100000"/>
              </a:lnSpc>
              <a:spcBef>
                <a:spcPts val="60"/>
              </a:spcBef>
            </a:pPr>
            <a:r>
              <a:rPr lang="en-GB" sz="2800" dirty="0"/>
              <a:t>34 </a:t>
            </a:r>
            <a:r>
              <a:rPr lang="en-GB" sz="2800" spc="-5" dirty="0"/>
              <a:t>‘Quality Statements replacing the</a:t>
            </a:r>
            <a:r>
              <a:rPr lang="en-GB" sz="2800" dirty="0"/>
              <a:t> </a:t>
            </a:r>
            <a:r>
              <a:rPr lang="en-GB" sz="2800" spc="-5" dirty="0"/>
              <a:t>KLOEs</a:t>
            </a:r>
            <a:endParaRPr lang="en-GB" sz="2800" dirty="0"/>
          </a:p>
        </p:txBody>
      </p:sp>
      <p:cxnSp>
        <p:nvCxnSpPr>
          <p:cNvPr id="14" name="Straight Connector 13">
            <a:extLst>
              <a:ext uri="{FF2B5EF4-FFF2-40B4-BE49-F238E27FC236}">
                <a16:creationId xmlns:a16="http://schemas.microsoft.com/office/drawing/2014/main" id="{E74577B8-49CD-93DC-D0D3-5700143DBF5C}"/>
              </a:ext>
            </a:extLst>
          </p:cNvPr>
          <p:cNvCxnSpPr/>
          <p:nvPr/>
        </p:nvCxnSpPr>
        <p:spPr>
          <a:xfrm>
            <a:off x="5090171" y="2318132"/>
            <a:ext cx="0" cy="3361455"/>
          </a:xfrm>
          <a:prstGeom prst="line">
            <a:avLst/>
          </a:prstGeom>
          <a:ln>
            <a:solidFill>
              <a:srgbClr val="3C3B7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739B7-ABA6-899E-BDB9-327EC651BE13}"/>
              </a:ext>
            </a:extLst>
          </p:cNvPr>
          <p:cNvSpPr>
            <a:spLocks noGrp="1"/>
          </p:cNvSpPr>
          <p:nvPr>
            <p:ph sz="half" idx="2"/>
          </p:nvPr>
        </p:nvSpPr>
        <p:spPr>
          <a:xfrm>
            <a:off x="312802" y="2053080"/>
            <a:ext cx="11566395" cy="599138"/>
          </a:xfrm>
        </p:spPr>
        <p:txBody>
          <a:bodyPr/>
          <a:lstStyle/>
          <a:p>
            <a:pPr marL="0" indent="0" algn="ctr">
              <a:buNone/>
            </a:pPr>
            <a:r>
              <a:rPr lang="en-GB" dirty="0">
                <a:latin typeface="Montserrat" pitchFamily="2" charset="77"/>
              </a:rPr>
              <a:t>All Quality Statements will directly link to the relevant CQC Regulations </a:t>
            </a:r>
          </a:p>
          <a:p>
            <a:endParaRPr lang="en-GB" dirty="0"/>
          </a:p>
        </p:txBody>
      </p:sp>
      <p:sp>
        <p:nvSpPr>
          <p:cNvPr id="6" name="object 8">
            <a:extLst>
              <a:ext uri="{FF2B5EF4-FFF2-40B4-BE49-F238E27FC236}">
                <a16:creationId xmlns:a16="http://schemas.microsoft.com/office/drawing/2014/main" id="{58C8A1CB-05F2-E9F9-56B4-EA01469FD1A1}"/>
              </a:ext>
            </a:extLst>
          </p:cNvPr>
          <p:cNvSpPr/>
          <p:nvPr/>
        </p:nvSpPr>
        <p:spPr>
          <a:xfrm>
            <a:off x="0" y="507377"/>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7" name="object 5">
            <a:extLst>
              <a:ext uri="{FF2B5EF4-FFF2-40B4-BE49-F238E27FC236}">
                <a16:creationId xmlns:a16="http://schemas.microsoft.com/office/drawing/2014/main" id="{465983AA-1D65-2746-D34C-DA281F1AC7AC}"/>
              </a:ext>
            </a:extLst>
          </p:cNvPr>
          <p:cNvSpPr txBox="1">
            <a:spLocks noGrp="1"/>
          </p:cNvSpPr>
          <p:nvPr>
            <p:ph type="title"/>
          </p:nvPr>
        </p:nvSpPr>
        <p:spPr>
          <a:xfrm>
            <a:off x="79032" y="597686"/>
            <a:ext cx="7143404" cy="1072088"/>
          </a:xfrm>
          <a:prstGeom prst="rect">
            <a:avLst/>
          </a:prstGeom>
        </p:spPr>
        <p:txBody>
          <a:bodyPr vert="horz" wrap="square" lIns="0" tIns="12700" rIns="0" bIns="0" rtlCol="0">
            <a:spAutoFit/>
          </a:bodyPr>
          <a:lstStyle/>
          <a:p>
            <a:pPr marL="12700">
              <a:lnSpc>
                <a:spcPct val="100000"/>
              </a:lnSpc>
              <a:spcBef>
                <a:spcPts val="100"/>
              </a:spcBef>
            </a:pPr>
            <a:r>
              <a:rPr lang="en-GB" sz="4000" spc="-5" dirty="0"/>
              <a:t>‘QS &amp; Regulation'</a:t>
            </a:r>
            <a:endParaRPr sz="4000" dirty="0"/>
          </a:p>
          <a:p>
            <a:pPr marL="12700">
              <a:lnSpc>
                <a:spcPct val="100000"/>
              </a:lnSpc>
              <a:spcBef>
                <a:spcPts val="60"/>
              </a:spcBef>
            </a:pPr>
            <a:r>
              <a:rPr sz="2800" dirty="0"/>
              <a:t>34 </a:t>
            </a:r>
            <a:r>
              <a:rPr sz="2800" spc="-5" dirty="0"/>
              <a:t>‘Quality Statements replacing the</a:t>
            </a:r>
            <a:r>
              <a:rPr sz="2800" dirty="0"/>
              <a:t> </a:t>
            </a:r>
            <a:r>
              <a:rPr sz="2800" spc="-5" dirty="0"/>
              <a:t>KLOEs</a:t>
            </a:r>
            <a:endParaRPr sz="2800" dirty="0"/>
          </a:p>
        </p:txBody>
      </p:sp>
      <p:pic>
        <p:nvPicPr>
          <p:cNvPr id="2" name="Picture 1">
            <a:extLst>
              <a:ext uri="{FF2B5EF4-FFF2-40B4-BE49-F238E27FC236}">
                <a16:creationId xmlns:a16="http://schemas.microsoft.com/office/drawing/2014/main" id="{9B87CB78-AE7E-F180-A0E9-AD7A36E86A6A}"/>
              </a:ext>
            </a:extLst>
          </p:cNvPr>
          <p:cNvPicPr>
            <a:picLocks noChangeAspect="1"/>
          </p:cNvPicPr>
          <p:nvPr/>
        </p:nvPicPr>
        <p:blipFill>
          <a:blip r:embed="rId2">
            <a:clrChange>
              <a:clrFrom>
                <a:srgbClr val="45474D"/>
              </a:clrFrom>
              <a:clrTo>
                <a:srgbClr val="45474D">
                  <a:alpha val="0"/>
                </a:srgbClr>
              </a:clrTo>
            </a:clrChange>
          </a:blip>
          <a:stretch>
            <a:fillRect/>
          </a:stretch>
        </p:blipFill>
        <p:spPr>
          <a:xfrm>
            <a:off x="237565" y="2702859"/>
            <a:ext cx="2637282" cy="3654661"/>
          </a:xfrm>
          <a:prstGeom prst="rect">
            <a:avLst/>
          </a:prstGeom>
          <a:blipFill dpi="0" rotWithShape="1">
            <a:blip r:embed="rId3">
              <a:clrChange>
                <a:clrFrom>
                  <a:srgbClr val="45474D"/>
                </a:clrFrom>
                <a:clrTo>
                  <a:srgbClr val="45474D">
                    <a:alpha val="0"/>
                  </a:srgbClr>
                </a:clrTo>
              </a:clrChange>
              <a:alphaModFix amt="96000"/>
            </a:blip>
            <a:srcRect/>
            <a:tile tx="0" ty="0" sx="100000" sy="100000" flip="none" algn="tl"/>
          </a:blipFill>
          <a:ln>
            <a:solidFill>
              <a:srgbClr val="3C3B71"/>
            </a:solidFill>
          </a:ln>
        </p:spPr>
      </p:pic>
      <p:pic>
        <p:nvPicPr>
          <p:cNvPr id="4" name="Picture 3">
            <a:extLst>
              <a:ext uri="{FF2B5EF4-FFF2-40B4-BE49-F238E27FC236}">
                <a16:creationId xmlns:a16="http://schemas.microsoft.com/office/drawing/2014/main" id="{133F9CC8-661C-6D19-9BE0-0179F9D3D1B3}"/>
              </a:ext>
            </a:extLst>
          </p:cNvPr>
          <p:cNvPicPr>
            <a:picLocks noChangeAspect="1"/>
          </p:cNvPicPr>
          <p:nvPr/>
        </p:nvPicPr>
        <p:blipFill>
          <a:blip r:embed="rId4"/>
          <a:stretch>
            <a:fillRect/>
          </a:stretch>
        </p:blipFill>
        <p:spPr>
          <a:xfrm>
            <a:off x="3015315" y="2706573"/>
            <a:ext cx="2562395" cy="3650947"/>
          </a:xfrm>
          <a:prstGeom prst="rect">
            <a:avLst/>
          </a:prstGeom>
          <a:ln>
            <a:solidFill>
              <a:srgbClr val="3C3B71"/>
            </a:solidFill>
          </a:ln>
        </p:spPr>
      </p:pic>
      <p:pic>
        <p:nvPicPr>
          <p:cNvPr id="5" name="Picture 4">
            <a:extLst>
              <a:ext uri="{FF2B5EF4-FFF2-40B4-BE49-F238E27FC236}">
                <a16:creationId xmlns:a16="http://schemas.microsoft.com/office/drawing/2014/main" id="{8F9542D5-AB2E-6EC3-8EAF-DFA10DD98A71}"/>
              </a:ext>
            </a:extLst>
          </p:cNvPr>
          <p:cNvPicPr>
            <a:picLocks noChangeAspect="1"/>
          </p:cNvPicPr>
          <p:nvPr/>
        </p:nvPicPr>
        <p:blipFill>
          <a:blip r:embed="rId5"/>
          <a:stretch>
            <a:fillRect/>
          </a:stretch>
        </p:blipFill>
        <p:spPr>
          <a:xfrm>
            <a:off x="8472893" y="2706573"/>
            <a:ext cx="2637282" cy="2882900"/>
          </a:xfrm>
          <a:prstGeom prst="rect">
            <a:avLst/>
          </a:prstGeom>
          <a:ln>
            <a:solidFill>
              <a:srgbClr val="3C3B71"/>
            </a:solidFill>
          </a:ln>
        </p:spPr>
      </p:pic>
      <p:pic>
        <p:nvPicPr>
          <p:cNvPr id="8" name="Picture 7">
            <a:extLst>
              <a:ext uri="{FF2B5EF4-FFF2-40B4-BE49-F238E27FC236}">
                <a16:creationId xmlns:a16="http://schemas.microsoft.com/office/drawing/2014/main" id="{72D508C0-D79E-EDAA-1E44-29CE6D727BA2}"/>
              </a:ext>
            </a:extLst>
          </p:cNvPr>
          <p:cNvPicPr>
            <a:picLocks noChangeAspect="1"/>
          </p:cNvPicPr>
          <p:nvPr/>
        </p:nvPicPr>
        <p:blipFill>
          <a:blip r:embed="rId6"/>
          <a:stretch>
            <a:fillRect/>
          </a:stretch>
        </p:blipFill>
        <p:spPr>
          <a:xfrm>
            <a:off x="5744104" y="2699675"/>
            <a:ext cx="2562395" cy="3650948"/>
          </a:xfrm>
          <a:prstGeom prst="rect">
            <a:avLst/>
          </a:prstGeom>
          <a:ln>
            <a:solidFill>
              <a:srgbClr val="3C3B71"/>
            </a:solidFill>
          </a:ln>
        </p:spPr>
      </p:pic>
    </p:spTree>
    <p:extLst>
      <p:ext uri="{BB962C8B-B14F-4D97-AF65-F5344CB8AC3E}">
        <p14:creationId xmlns:p14="http://schemas.microsoft.com/office/powerpoint/2010/main" val="285643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739B7-ABA6-899E-BDB9-327EC651BE13}"/>
              </a:ext>
            </a:extLst>
          </p:cNvPr>
          <p:cNvSpPr>
            <a:spLocks noGrp="1"/>
          </p:cNvSpPr>
          <p:nvPr>
            <p:ph sz="half" idx="2"/>
          </p:nvPr>
        </p:nvSpPr>
        <p:spPr>
          <a:xfrm>
            <a:off x="312802" y="2053080"/>
            <a:ext cx="11566395" cy="599138"/>
          </a:xfrm>
        </p:spPr>
        <p:txBody>
          <a:bodyPr/>
          <a:lstStyle/>
          <a:p>
            <a:pPr marL="0" indent="0" algn="ctr">
              <a:buNone/>
            </a:pPr>
            <a:r>
              <a:rPr lang="en-GB" dirty="0">
                <a:latin typeface="Montserrat" pitchFamily="2" charset="77"/>
              </a:rPr>
              <a:t>All Quality Statements will directly link to the relevant CQC Regulations</a:t>
            </a:r>
          </a:p>
          <a:p>
            <a:endParaRPr lang="en-GB" dirty="0"/>
          </a:p>
        </p:txBody>
      </p:sp>
      <p:sp>
        <p:nvSpPr>
          <p:cNvPr id="6" name="object 8">
            <a:extLst>
              <a:ext uri="{FF2B5EF4-FFF2-40B4-BE49-F238E27FC236}">
                <a16:creationId xmlns:a16="http://schemas.microsoft.com/office/drawing/2014/main" id="{58C8A1CB-05F2-E9F9-56B4-EA01469FD1A1}"/>
              </a:ext>
            </a:extLst>
          </p:cNvPr>
          <p:cNvSpPr/>
          <p:nvPr/>
        </p:nvSpPr>
        <p:spPr>
          <a:xfrm>
            <a:off x="0" y="507377"/>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7" name="object 5">
            <a:extLst>
              <a:ext uri="{FF2B5EF4-FFF2-40B4-BE49-F238E27FC236}">
                <a16:creationId xmlns:a16="http://schemas.microsoft.com/office/drawing/2014/main" id="{465983AA-1D65-2746-D34C-DA281F1AC7AC}"/>
              </a:ext>
            </a:extLst>
          </p:cNvPr>
          <p:cNvSpPr txBox="1">
            <a:spLocks noGrp="1"/>
          </p:cNvSpPr>
          <p:nvPr>
            <p:ph type="title"/>
          </p:nvPr>
        </p:nvSpPr>
        <p:spPr>
          <a:xfrm>
            <a:off x="79032" y="597686"/>
            <a:ext cx="7143404" cy="1072088"/>
          </a:xfrm>
          <a:prstGeom prst="rect">
            <a:avLst/>
          </a:prstGeom>
        </p:spPr>
        <p:txBody>
          <a:bodyPr vert="horz" wrap="square" lIns="0" tIns="12700" rIns="0" bIns="0" rtlCol="0">
            <a:spAutoFit/>
          </a:bodyPr>
          <a:lstStyle/>
          <a:p>
            <a:pPr marL="12700">
              <a:lnSpc>
                <a:spcPct val="100000"/>
              </a:lnSpc>
              <a:spcBef>
                <a:spcPts val="100"/>
              </a:spcBef>
            </a:pPr>
            <a:r>
              <a:rPr lang="en-GB" sz="4000" spc="-5" dirty="0"/>
              <a:t>‘QS &amp; Regulation'</a:t>
            </a:r>
            <a:endParaRPr sz="4000" dirty="0"/>
          </a:p>
          <a:p>
            <a:pPr marL="12700">
              <a:lnSpc>
                <a:spcPct val="100000"/>
              </a:lnSpc>
              <a:spcBef>
                <a:spcPts val="60"/>
              </a:spcBef>
            </a:pPr>
            <a:r>
              <a:rPr sz="2800" dirty="0"/>
              <a:t>34 </a:t>
            </a:r>
            <a:r>
              <a:rPr sz="2800" spc="-5" dirty="0"/>
              <a:t>‘Quality Statements replacing the</a:t>
            </a:r>
            <a:r>
              <a:rPr sz="2800" dirty="0"/>
              <a:t> </a:t>
            </a:r>
            <a:r>
              <a:rPr sz="2800" spc="-5" dirty="0"/>
              <a:t>KLOEs</a:t>
            </a:r>
            <a:endParaRPr sz="2800" dirty="0"/>
          </a:p>
        </p:txBody>
      </p:sp>
      <p:graphicFrame>
        <p:nvGraphicFramePr>
          <p:cNvPr id="9" name="Content Placeholder 3">
            <a:extLst>
              <a:ext uri="{FF2B5EF4-FFF2-40B4-BE49-F238E27FC236}">
                <a16:creationId xmlns:a16="http://schemas.microsoft.com/office/drawing/2014/main" id="{725263E9-7E93-8768-0DA9-0FDEBED3F0C1}"/>
              </a:ext>
            </a:extLst>
          </p:cNvPr>
          <p:cNvGraphicFramePr>
            <a:graphicFrameLocks/>
          </p:cNvGraphicFramePr>
          <p:nvPr>
            <p:extLst>
              <p:ext uri="{D42A27DB-BD31-4B8C-83A1-F6EECF244321}">
                <p14:modId xmlns:p14="http://schemas.microsoft.com/office/powerpoint/2010/main" val="468180938"/>
              </p:ext>
            </p:extLst>
          </p:nvPr>
        </p:nvGraphicFramePr>
        <p:xfrm>
          <a:off x="1376594" y="2517122"/>
          <a:ext cx="9391668" cy="3743192"/>
        </p:xfrm>
        <a:graphic>
          <a:graphicData uri="http://schemas.openxmlformats.org/drawingml/2006/table">
            <a:tbl>
              <a:tblPr firstRow="1" bandRow="1">
                <a:tableStyleId>{5C22544A-7EE6-4342-B048-85BDC9FD1C3A}</a:tableStyleId>
              </a:tblPr>
              <a:tblGrid>
                <a:gridCol w="3951466">
                  <a:extLst>
                    <a:ext uri="{9D8B030D-6E8A-4147-A177-3AD203B41FA5}">
                      <a16:colId xmlns:a16="http://schemas.microsoft.com/office/drawing/2014/main" val="20000"/>
                    </a:ext>
                  </a:extLst>
                </a:gridCol>
                <a:gridCol w="1725695">
                  <a:extLst>
                    <a:ext uri="{9D8B030D-6E8A-4147-A177-3AD203B41FA5}">
                      <a16:colId xmlns:a16="http://schemas.microsoft.com/office/drawing/2014/main" val="20001"/>
                    </a:ext>
                  </a:extLst>
                </a:gridCol>
                <a:gridCol w="1890046">
                  <a:extLst>
                    <a:ext uri="{9D8B030D-6E8A-4147-A177-3AD203B41FA5}">
                      <a16:colId xmlns:a16="http://schemas.microsoft.com/office/drawing/2014/main" val="20002"/>
                    </a:ext>
                  </a:extLst>
                </a:gridCol>
                <a:gridCol w="1824461">
                  <a:extLst>
                    <a:ext uri="{9D8B030D-6E8A-4147-A177-3AD203B41FA5}">
                      <a16:colId xmlns:a16="http://schemas.microsoft.com/office/drawing/2014/main" val="20003"/>
                    </a:ext>
                  </a:extLst>
                </a:gridCol>
              </a:tblGrid>
              <a:tr h="670579">
                <a:tc>
                  <a:txBody>
                    <a:bodyPr/>
                    <a:lstStyle/>
                    <a:p>
                      <a:endParaRPr lang="en-GB" sz="1900" dirty="0">
                        <a:latin typeface="Montserrat" pitchFamily="2" charset="77"/>
                      </a:endParaRPr>
                    </a:p>
                  </a:txBody>
                  <a:tcPr marL="102444" marR="102444" marT="45729" marB="45729">
                    <a:solidFill>
                      <a:srgbClr val="3C3B71"/>
                    </a:solidFill>
                  </a:tcPr>
                </a:tc>
                <a:tc>
                  <a:txBody>
                    <a:bodyPr/>
                    <a:lstStyle/>
                    <a:p>
                      <a:r>
                        <a:rPr lang="en-GB" sz="1900" dirty="0">
                          <a:latin typeface="Montserrat" pitchFamily="2" charset="77"/>
                        </a:rPr>
                        <a:t>Not offences</a:t>
                      </a:r>
                    </a:p>
                  </a:txBody>
                  <a:tcPr marL="102444" marR="102444" marT="45729" marB="45729">
                    <a:solidFill>
                      <a:srgbClr val="3C3B71"/>
                    </a:solidFill>
                  </a:tcPr>
                </a:tc>
                <a:tc>
                  <a:txBody>
                    <a:bodyPr/>
                    <a:lstStyle/>
                    <a:p>
                      <a:r>
                        <a:rPr lang="en-GB" sz="1900" dirty="0">
                          <a:latin typeface="Montserrat" pitchFamily="2" charset="77"/>
                        </a:rPr>
                        <a:t>‘Harm’ offences</a:t>
                      </a:r>
                    </a:p>
                  </a:txBody>
                  <a:tcPr marL="102444" marR="102444" marT="45729" marB="45729">
                    <a:solidFill>
                      <a:srgbClr val="3C3B71"/>
                    </a:solidFill>
                  </a:tcPr>
                </a:tc>
                <a:tc>
                  <a:txBody>
                    <a:bodyPr/>
                    <a:lstStyle/>
                    <a:p>
                      <a:r>
                        <a:rPr lang="en-GB" sz="1900" dirty="0">
                          <a:latin typeface="Montserrat" pitchFamily="2" charset="77"/>
                        </a:rPr>
                        <a:t>Always an offence </a:t>
                      </a:r>
                    </a:p>
                  </a:txBody>
                  <a:tcPr marL="102444" marR="102444" marT="45729" marB="45729">
                    <a:solidFill>
                      <a:srgbClr val="3C3B71"/>
                    </a:solidFill>
                  </a:tcPr>
                </a:tc>
                <a:extLst>
                  <a:ext uri="{0D108BD9-81ED-4DB2-BD59-A6C34878D82A}">
                    <a16:rowId xmlns:a16="http://schemas.microsoft.com/office/drawing/2014/main" val="10000"/>
                  </a:ext>
                </a:extLst>
              </a:tr>
              <a:tr h="425932">
                <a:tc>
                  <a:txBody>
                    <a:bodyPr/>
                    <a:lstStyle/>
                    <a:p>
                      <a:r>
                        <a:rPr lang="en-GB" sz="1500" dirty="0">
                          <a:solidFill>
                            <a:schemeClr val="tx1"/>
                          </a:solidFill>
                          <a:latin typeface="Montserrat" pitchFamily="2" charset="77"/>
                        </a:rPr>
                        <a:t>Person centred care ( Reg 9)</a:t>
                      </a:r>
                    </a:p>
                  </a:txBody>
                  <a:tcPr marL="102444" marR="102444" marT="45729" marB="45729"/>
                </a:tc>
                <a:tc>
                  <a:txBody>
                    <a:bodyPr/>
                    <a:lstStyle/>
                    <a:p>
                      <a:pPr algn="ctr"/>
                      <a:r>
                        <a:rPr lang="en-GB" sz="2000" dirty="0">
                          <a:solidFill>
                            <a:schemeClr val="tx1"/>
                          </a:solidFill>
                          <a:latin typeface="Montserrat" pitchFamily="2" charset="77"/>
                          <a:sym typeface="Wingdings"/>
                        </a:rPr>
                        <a:t></a:t>
                      </a:r>
                      <a:endParaRPr lang="en-GB" sz="2000" dirty="0">
                        <a:latin typeface="Montserrat" pitchFamily="2" charset="77"/>
                      </a:endParaRPr>
                    </a:p>
                  </a:txBody>
                  <a:tcPr marL="102444" marR="102444" marT="45729" marB="45729"/>
                </a:tc>
                <a:tc>
                  <a:txBody>
                    <a:bodyPr/>
                    <a:lstStyle/>
                    <a:p>
                      <a:endParaRPr lang="en-GB" sz="1900" dirty="0">
                        <a:latin typeface="Montserrat" pitchFamily="2" charset="77"/>
                      </a:endParaRPr>
                    </a:p>
                  </a:txBody>
                  <a:tcPr marL="102444" marR="102444" marT="45729" marB="45729"/>
                </a:tc>
                <a:tc>
                  <a:txBody>
                    <a:bodyPr/>
                    <a:lstStyle/>
                    <a:p>
                      <a:endParaRPr lang="en-GB" sz="1900">
                        <a:latin typeface="Montserrat" pitchFamily="2" charset="77"/>
                      </a:endParaRPr>
                    </a:p>
                  </a:txBody>
                  <a:tcPr marL="102444" marR="102444" marT="45729" marB="45729"/>
                </a:tc>
                <a:extLst>
                  <a:ext uri="{0D108BD9-81ED-4DB2-BD59-A6C34878D82A}">
                    <a16:rowId xmlns:a16="http://schemas.microsoft.com/office/drawing/2014/main" val="10001"/>
                  </a:ext>
                </a:extLst>
              </a:tr>
              <a:tr h="3810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latin typeface="Montserrat" pitchFamily="2" charset="77"/>
                        </a:rPr>
                        <a:t>Dignity and respect (Reg 10</a:t>
                      </a:r>
                      <a:r>
                        <a:rPr lang="en-GB" sz="1500" dirty="0">
                          <a:solidFill>
                            <a:schemeClr val="tx1"/>
                          </a:solidFill>
                          <a:latin typeface="Montserrat" pitchFamily="2" charset="77"/>
                        </a:rPr>
                        <a:t>)</a:t>
                      </a:r>
                      <a:endParaRPr lang="en-GB" sz="1500" dirty="0">
                        <a:latin typeface="Montserrat" pitchFamily="2" charset="77"/>
                      </a:endParaRPr>
                    </a:p>
                  </a:txBody>
                  <a:tcPr marL="102444" marR="102444" marT="45729" marB="4572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chemeClr val="tx1"/>
                          </a:solidFill>
                          <a:latin typeface="Montserrat" pitchFamily="2" charset="77"/>
                          <a:sym typeface="Wingdings"/>
                        </a:rPr>
                        <a:t></a:t>
                      </a:r>
                      <a:endParaRPr lang="en-GB" sz="1900" dirty="0">
                        <a:latin typeface="Montserrat" pitchFamily="2" charset="77"/>
                      </a:endParaRPr>
                    </a:p>
                  </a:txBody>
                  <a:tcPr marL="102444" marR="102444" marT="45729" marB="45729"/>
                </a:tc>
                <a:tc>
                  <a:txBody>
                    <a:bodyPr/>
                    <a:lstStyle/>
                    <a:p>
                      <a:endParaRPr lang="en-GB" sz="1900" dirty="0">
                        <a:latin typeface="Montserrat" pitchFamily="2" charset="77"/>
                      </a:endParaRPr>
                    </a:p>
                  </a:txBody>
                  <a:tcPr marL="102444" marR="102444" marT="45729" marB="45729"/>
                </a:tc>
                <a:tc>
                  <a:txBody>
                    <a:bodyPr/>
                    <a:lstStyle/>
                    <a:p>
                      <a:endParaRPr lang="en-GB" sz="1900" dirty="0">
                        <a:latin typeface="Montserrat" pitchFamily="2" charset="77"/>
                      </a:endParaRPr>
                    </a:p>
                  </a:txBody>
                  <a:tcPr marL="102444" marR="102444" marT="45729" marB="45729"/>
                </a:tc>
                <a:extLst>
                  <a:ext uri="{0D108BD9-81ED-4DB2-BD59-A6C34878D82A}">
                    <a16:rowId xmlns:a16="http://schemas.microsoft.com/office/drawing/2014/main" val="10002"/>
                  </a:ext>
                </a:extLst>
              </a:tr>
              <a:tr h="381019">
                <a:tc>
                  <a:txBody>
                    <a:bodyPr/>
                    <a:lstStyle/>
                    <a:p>
                      <a:r>
                        <a:rPr lang="en-GB" sz="1500" b="1" dirty="0">
                          <a:solidFill>
                            <a:srgbClr val="FF0000"/>
                          </a:solidFill>
                          <a:latin typeface="Montserrat" pitchFamily="2" charset="77"/>
                        </a:rPr>
                        <a:t>Need for consent (Reg 11)</a:t>
                      </a:r>
                    </a:p>
                  </a:txBody>
                  <a:tcPr marL="102444" marR="102444" marT="45729" marB="45729"/>
                </a:tc>
                <a:tc>
                  <a:txBody>
                    <a:bodyPr/>
                    <a:lstStyle/>
                    <a:p>
                      <a:endParaRPr lang="en-GB" sz="1900" dirty="0">
                        <a:latin typeface="Montserrat" pitchFamily="2" charset="77"/>
                      </a:endParaRPr>
                    </a:p>
                  </a:txBody>
                  <a:tcPr marL="102444" marR="102444" marT="45729" marB="45729"/>
                </a:tc>
                <a:tc>
                  <a:txBody>
                    <a:bodyPr/>
                    <a:lstStyle/>
                    <a:p>
                      <a:endParaRPr lang="en-GB" sz="1900" dirty="0">
                        <a:latin typeface="Montserrat" pitchFamily="2" charset="77"/>
                      </a:endParaRPr>
                    </a:p>
                  </a:txBody>
                  <a:tcPr marL="102444" marR="102444" marT="45729" marB="4572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rgbClr val="FF0000"/>
                          </a:solidFill>
                          <a:latin typeface="Montserrat" pitchFamily="2" charset="77"/>
                          <a:sym typeface="Wingdings"/>
                        </a:rPr>
                        <a:t></a:t>
                      </a:r>
                      <a:endParaRPr lang="en-GB" sz="1900" dirty="0">
                        <a:solidFill>
                          <a:srgbClr val="FF0000"/>
                        </a:solidFill>
                        <a:latin typeface="Montserrat" pitchFamily="2" charset="77"/>
                      </a:endParaRPr>
                    </a:p>
                  </a:txBody>
                  <a:tcPr marL="102444" marR="102444" marT="45729" marB="45729"/>
                </a:tc>
                <a:extLst>
                  <a:ext uri="{0D108BD9-81ED-4DB2-BD59-A6C34878D82A}">
                    <a16:rowId xmlns:a16="http://schemas.microsoft.com/office/drawing/2014/main" val="10003"/>
                  </a:ext>
                </a:extLst>
              </a:tr>
              <a:tr h="381019">
                <a:tc>
                  <a:txBody>
                    <a:bodyPr/>
                    <a:lstStyle/>
                    <a:p>
                      <a:r>
                        <a:rPr lang="en-GB" sz="1500" dirty="0">
                          <a:solidFill>
                            <a:srgbClr val="FF0000"/>
                          </a:solidFill>
                          <a:latin typeface="Montserrat" pitchFamily="2" charset="77"/>
                        </a:rPr>
                        <a:t>Safe care and treatment (Reg 12)</a:t>
                      </a:r>
                    </a:p>
                  </a:txBody>
                  <a:tcPr marL="102444" marR="102444" marT="45729" marB="45729"/>
                </a:tc>
                <a:tc>
                  <a:txBody>
                    <a:bodyPr/>
                    <a:lstStyle/>
                    <a:p>
                      <a:endParaRPr lang="en-GB" sz="1900" dirty="0">
                        <a:latin typeface="Montserrat" pitchFamily="2" charset="77"/>
                      </a:endParaRPr>
                    </a:p>
                  </a:txBody>
                  <a:tcPr marL="102444" marR="102444" marT="45729" marB="4572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rgbClr val="FF0000"/>
                          </a:solidFill>
                          <a:latin typeface="Montserrat" pitchFamily="2" charset="77"/>
                          <a:sym typeface="Wingdings"/>
                        </a:rPr>
                        <a:t></a:t>
                      </a:r>
                      <a:endParaRPr lang="en-GB" sz="1900" dirty="0">
                        <a:solidFill>
                          <a:srgbClr val="FF0000"/>
                        </a:solidFill>
                        <a:latin typeface="Montserrat" pitchFamily="2" charset="77"/>
                      </a:endParaRPr>
                    </a:p>
                  </a:txBody>
                  <a:tcPr marL="102444" marR="102444" marT="45729" marB="45729"/>
                </a:tc>
                <a:tc>
                  <a:txBody>
                    <a:bodyPr/>
                    <a:lstStyle/>
                    <a:p>
                      <a:endParaRPr lang="en-GB" sz="1900" dirty="0">
                        <a:latin typeface="Montserrat" pitchFamily="2" charset="77"/>
                      </a:endParaRPr>
                    </a:p>
                  </a:txBody>
                  <a:tcPr marL="102444" marR="102444" marT="45729" marB="45729"/>
                </a:tc>
                <a:extLst>
                  <a:ext uri="{0D108BD9-81ED-4DB2-BD59-A6C34878D82A}">
                    <a16:rowId xmlns:a16="http://schemas.microsoft.com/office/drawing/2014/main" val="10004"/>
                  </a:ext>
                </a:extLst>
              </a:tr>
              <a:tr h="548659">
                <a:tc>
                  <a:txBody>
                    <a:bodyPr/>
                    <a:lstStyle/>
                    <a:p>
                      <a:r>
                        <a:rPr lang="en-GB" sz="1500" dirty="0">
                          <a:solidFill>
                            <a:srgbClr val="FF0000"/>
                          </a:solidFill>
                          <a:latin typeface="Montserrat" pitchFamily="2" charset="77"/>
                        </a:rPr>
                        <a:t>Safeguarding service users from abuse and improper treatment (Reg 13)</a:t>
                      </a:r>
                    </a:p>
                  </a:txBody>
                  <a:tcPr marL="102444" marR="102444" marT="45729" marB="45729"/>
                </a:tc>
                <a:tc>
                  <a:txBody>
                    <a:bodyPr/>
                    <a:lstStyle/>
                    <a:p>
                      <a:endParaRPr lang="en-GB" sz="1900" dirty="0">
                        <a:latin typeface="Montserrat" pitchFamily="2" charset="77"/>
                      </a:endParaRPr>
                    </a:p>
                  </a:txBody>
                  <a:tcPr marL="102444" marR="102444" marT="45729" marB="4572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rgbClr val="FF0000"/>
                          </a:solidFill>
                          <a:latin typeface="Montserrat" pitchFamily="2" charset="77"/>
                          <a:sym typeface="Wingdings"/>
                        </a:rPr>
                        <a:t></a:t>
                      </a:r>
                      <a:endParaRPr lang="en-GB" sz="1900" dirty="0">
                        <a:solidFill>
                          <a:srgbClr val="FF0000"/>
                        </a:solidFill>
                        <a:latin typeface="Montserrat" pitchFamily="2" charset="77"/>
                      </a:endParaRPr>
                    </a:p>
                  </a:txBody>
                  <a:tcPr marL="102444" marR="102444" marT="45729" marB="45729"/>
                </a:tc>
                <a:tc>
                  <a:txBody>
                    <a:bodyPr/>
                    <a:lstStyle/>
                    <a:p>
                      <a:endParaRPr lang="en-GB" sz="1900" dirty="0">
                        <a:latin typeface="Montserrat" pitchFamily="2" charset="77"/>
                      </a:endParaRPr>
                    </a:p>
                  </a:txBody>
                  <a:tcPr marL="102444" marR="102444" marT="45729" marB="45729"/>
                </a:tc>
                <a:extLst>
                  <a:ext uri="{0D108BD9-81ED-4DB2-BD59-A6C34878D82A}">
                    <a16:rowId xmlns:a16="http://schemas.microsoft.com/office/drawing/2014/main" val="10005"/>
                  </a:ext>
                </a:extLst>
              </a:tr>
              <a:tr h="518179">
                <a:tc>
                  <a:txBody>
                    <a:bodyPr/>
                    <a:lstStyle/>
                    <a:p>
                      <a:r>
                        <a:rPr lang="en-GB" sz="1500" dirty="0">
                          <a:solidFill>
                            <a:srgbClr val="FF0000"/>
                          </a:solidFill>
                          <a:latin typeface="Montserrat" pitchFamily="2" charset="77"/>
                        </a:rPr>
                        <a:t>Meeting nutritional and hydration needs (Reg 14)</a:t>
                      </a:r>
                    </a:p>
                  </a:txBody>
                  <a:tcPr marL="102444" marR="102444" marT="45729" marB="45729"/>
                </a:tc>
                <a:tc>
                  <a:txBody>
                    <a:bodyPr/>
                    <a:lstStyle/>
                    <a:p>
                      <a:endParaRPr lang="en-GB" sz="1900" dirty="0">
                        <a:latin typeface="Montserrat" pitchFamily="2" charset="77"/>
                      </a:endParaRPr>
                    </a:p>
                  </a:txBody>
                  <a:tcPr marL="102444" marR="102444" marT="45729" marB="4572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rgbClr val="FF0000"/>
                          </a:solidFill>
                          <a:latin typeface="Montserrat" pitchFamily="2" charset="77"/>
                          <a:sym typeface="Wingdings"/>
                        </a:rPr>
                        <a:t></a:t>
                      </a:r>
                      <a:endParaRPr lang="en-GB" sz="1900" dirty="0">
                        <a:solidFill>
                          <a:srgbClr val="FF0000"/>
                        </a:solidFill>
                        <a:latin typeface="Montserrat" pitchFamily="2" charset="77"/>
                      </a:endParaRPr>
                    </a:p>
                  </a:txBody>
                  <a:tcPr marL="102444" marR="102444" marT="45729" marB="45729"/>
                </a:tc>
                <a:tc>
                  <a:txBody>
                    <a:bodyPr/>
                    <a:lstStyle/>
                    <a:p>
                      <a:endParaRPr lang="en-GB" sz="1900" dirty="0">
                        <a:latin typeface="Montserrat" pitchFamily="2" charset="77"/>
                      </a:endParaRPr>
                    </a:p>
                  </a:txBody>
                  <a:tcPr marL="102444" marR="102444" marT="45729" marB="45729"/>
                </a:tc>
                <a:extLst>
                  <a:ext uri="{0D108BD9-81ED-4DB2-BD59-A6C34878D82A}">
                    <a16:rowId xmlns:a16="http://schemas.microsoft.com/office/drawing/2014/main" val="10006"/>
                  </a:ext>
                </a:extLst>
              </a:tr>
              <a:tr h="406307">
                <a:tc>
                  <a:txBody>
                    <a:bodyPr/>
                    <a:lstStyle/>
                    <a:p>
                      <a:r>
                        <a:rPr lang="en-GB" sz="1500" dirty="0">
                          <a:solidFill>
                            <a:schemeClr val="tx1"/>
                          </a:solidFill>
                          <a:latin typeface="Montserrat" pitchFamily="2" charset="77"/>
                        </a:rPr>
                        <a:t>Premises and equipment (Reg 15)</a:t>
                      </a:r>
                    </a:p>
                  </a:txBody>
                  <a:tcPr marL="102444" marR="102444" marT="45729" marB="4572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chemeClr val="tx1"/>
                          </a:solidFill>
                          <a:latin typeface="Montserrat" pitchFamily="2" charset="77"/>
                          <a:sym typeface="Wingdings"/>
                        </a:rPr>
                        <a:t></a:t>
                      </a:r>
                      <a:endParaRPr lang="en-GB" sz="1900" dirty="0">
                        <a:latin typeface="Montserrat" pitchFamily="2" charset="77"/>
                      </a:endParaRPr>
                    </a:p>
                  </a:txBody>
                  <a:tcPr marL="102444" marR="102444" marT="45729" marB="45729">
                    <a:lnB w="12700" cmpd="sng">
                      <a:noFill/>
                    </a:lnB>
                  </a:tcPr>
                </a:tc>
                <a:tc>
                  <a:txBody>
                    <a:bodyPr/>
                    <a:lstStyle/>
                    <a:p>
                      <a:pPr algn="ctr"/>
                      <a:endParaRPr lang="en-GB" sz="1900" dirty="0">
                        <a:latin typeface="Montserrat" pitchFamily="2" charset="77"/>
                      </a:endParaRPr>
                    </a:p>
                  </a:txBody>
                  <a:tcPr marL="102444" marR="102444" marT="45729" marB="45729"/>
                </a:tc>
                <a:tc>
                  <a:txBody>
                    <a:bodyPr/>
                    <a:lstStyle/>
                    <a:p>
                      <a:endParaRPr lang="en-GB" sz="1900" dirty="0">
                        <a:latin typeface="Montserrat" pitchFamily="2" charset="77"/>
                      </a:endParaRPr>
                    </a:p>
                  </a:txBody>
                  <a:tcPr marL="102444" marR="102444" marT="45729" marB="45729"/>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35041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739B7-ABA6-899E-BDB9-327EC651BE13}"/>
              </a:ext>
            </a:extLst>
          </p:cNvPr>
          <p:cNvSpPr>
            <a:spLocks noGrp="1"/>
          </p:cNvSpPr>
          <p:nvPr>
            <p:ph sz="half" idx="2"/>
          </p:nvPr>
        </p:nvSpPr>
        <p:spPr>
          <a:xfrm>
            <a:off x="312802" y="2053080"/>
            <a:ext cx="11566395" cy="599138"/>
          </a:xfrm>
        </p:spPr>
        <p:txBody>
          <a:bodyPr/>
          <a:lstStyle/>
          <a:p>
            <a:pPr marL="0" indent="0" algn="ctr">
              <a:buNone/>
            </a:pPr>
            <a:r>
              <a:rPr lang="en-GB" dirty="0">
                <a:latin typeface="Montserrat" pitchFamily="2" charset="77"/>
              </a:rPr>
              <a:t>All Quality Statements will directly link to the relevant CQC Regulations</a:t>
            </a:r>
          </a:p>
          <a:p>
            <a:endParaRPr lang="en-GB" dirty="0"/>
          </a:p>
        </p:txBody>
      </p:sp>
      <p:sp>
        <p:nvSpPr>
          <p:cNvPr id="6" name="object 8">
            <a:extLst>
              <a:ext uri="{FF2B5EF4-FFF2-40B4-BE49-F238E27FC236}">
                <a16:creationId xmlns:a16="http://schemas.microsoft.com/office/drawing/2014/main" id="{58C8A1CB-05F2-E9F9-56B4-EA01469FD1A1}"/>
              </a:ext>
            </a:extLst>
          </p:cNvPr>
          <p:cNvSpPr/>
          <p:nvPr/>
        </p:nvSpPr>
        <p:spPr>
          <a:xfrm>
            <a:off x="0" y="507377"/>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7" name="object 5">
            <a:extLst>
              <a:ext uri="{FF2B5EF4-FFF2-40B4-BE49-F238E27FC236}">
                <a16:creationId xmlns:a16="http://schemas.microsoft.com/office/drawing/2014/main" id="{465983AA-1D65-2746-D34C-DA281F1AC7AC}"/>
              </a:ext>
            </a:extLst>
          </p:cNvPr>
          <p:cNvSpPr txBox="1">
            <a:spLocks noGrp="1"/>
          </p:cNvSpPr>
          <p:nvPr>
            <p:ph type="title"/>
          </p:nvPr>
        </p:nvSpPr>
        <p:spPr>
          <a:xfrm>
            <a:off x="79032" y="597686"/>
            <a:ext cx="7143404" cy="1072088"/>
          </a:xfrm>
          <a:prstGeom prst="rect">
            <a:avLst/>
          </a:prstGeom>
        </p:spPr>
        <p:txBody>
          <a:bodyPr vert="horz" wrap="square" lIns="0" tIns="12700" rIns="0" bIns="0" rtlCol="0">
            <a:spAutoFit/>
          </a:bodyPr>
          <a:lstStyle/>
          <a:p>
            <a:pPr marL="12700">
              <a:lnSpc>
                <a:spcPct val="100000"/>
              </a:lnSpc>
              <a:spcBef>
                <a:spcPts val="100"/>
              </a:spcBef>
            </a:pPr>
            <a:r>
              <a:rPr lang="en-GB" sz="4000" spc="-5" dirty="0"/>
              <a:t>‘QS &amp; Regulation'</a:t>
            </a:r>
            <a:endParaRPr sz="4000" dirty="0"/>
          </a:p>
          <a:p>
            <a:pPr marL="12700">
              <a:lnSpc>
                <a:spcPct val="100000"/>
              </a:lnSpc>
              <a:spcBef>
                <a:spcPts val="60"/>
              </a:spcBef>
            </a:pPr>
            <a:r>
              <a:rPr sz="2800" dirty="0"/>
              <a:t>34 </a:t>
            </a:r>
            <a:r>
              <a:rPr sz="2800" spc="-5" dirty="0"/>
              <a:t>‘Quality Statements replacing the</a:t>
            </a:r>
            <a:r>
              <a:rPr sz="2800" dirty="0"/>
              <a:t> </a:t>
            </a:r>
            <a:r>
              <a:rPr sz="2800" spc="-5" dirty="0"/>
              <a:t>KLOEs</a:t>
            </a:r>
            <a:endParaRPr sz="2800" dirty="0"/>
          </a:p>
        </p:txBody>
      </p:sp>
      <p:graphicFrame>
        <p:nvGraphicFramePr>
          <p:cNvPr id="2" name="Content Placeholder 3">
            <a:extLst>
              <a:ext uri="{FF2B5EF4-FFF2-40B4-BE49-F238E27FC236}">
                <a16:creationId xmlns:a16="http://schemas.microsoft.com/office/drawing/2014/main" id="{6B0FCAB5-48BD-A785-5BF8-C3F5B6C7D1BA}"/>
              </a:ext>
            </a:extLst>
          </p:cNvPr>
          <p:cNvGraphicFramePr>
            <a:graphicFrameLocks/>
          </p:cNvGraphicFramePr>
          <p:nvPr>
            <p:extLst>
              <p:ext uri="{D42A27DB-BD31-4B8C-83A1-F6EECF244321}">
                <p14:modId xmlns:p14="http://schemas.microsoft.com/office/powerpoint/2010/main" val="3487740775"/>
              </p:ext>
            </p:extLst>
          </p:nvPr>
        </p:nvGraphicFramePr>
        <p:xfrm>
          <a:off x="794084" y="2652218"/>
          <a:ext cx="10021024" cy="3547556"/>
        </p:xfrm>
        <a:graphic>
          <a:graphicData uri="http://schemas.openxmlformats.org/drawingml/2006/table">
            <a:tbl>
              <a:tblPr firstRow="1" bandRow="1">
                <a:tableStyleId>{5C22544A-7EE6-4342-B048-85BDC9FD1C3A}</a:tableStyleId>
              </a:tblPr>
              <a:tblGrid>
                <a:gridCol w="4216263">
                  <a:extLst>
                    <a:ext uri="{9D8B030D-6E8A-4147-A177-3AD203B41FA5}">
                      <a16:colId xmlns:a16="http://schemas.microsoft.com/office/drawing/2014/main" val="20000"/>
                    </a:ext>
                  </a:extLst>
                </a:gridCol>
                <a:gridCol w="1841337">
                  <a:extLst>
                    <a:ext uri="{9D8B030D-6E8A-4147-A177-3AD203B41FA5}">
                      <a16:colId xmlns:a16="http://schemas.microsoft.com/office/drawing/2014/main" val="20001"/>
                    </a:ext>
                  </a:extLst>
                </a:gridCol>
                <a:gridCol w="2016703">
                  <a:extLst>
                    <a:ext uri="{9D8B030D-6E8A-4147-A177-3AD203B41FA5}">
                      <a16:colId xmlns:a16="http://schemas.microsoft.com/office/drawing/2014/main" val="20002"/>
                    </a:ext>
                  </a:extLst>
                </a:gridCol>
                <a:gridCol w="1946721">
                  <a:extLst>
                    <a:ext uri="{9D8B030D-6E8A-4147-A177-3AD203B41FA5}">
                      <a16:colId xmlns:a16="http://schemas.microsoft.com/office/drawing/2014/main" val="20003"/>
                    </a:ext>
                  </a:extLst>
                </a:gridCol>
              </a:tblGrid>
              <a:tr h="502920">
                <a:tc>
                  <a:txBody>
                    <a:bodyPr/>
                    <a:lstStyle/>
                    <a:p>
                      <a:endParaRPr lang="en-GB" sz="1300" dirty="0">
                        <a:latin typeface="Montserrat" pitchFamily="2" charset="77"/>
                      </a:endParaRPr>
                    </a:p>
                  </a:txBody>
                  <a:tcPr marL="104869" marR="104869">
                    <a:solidFill>
                      <a:srgbClr val="3C3B71"/>
                    </a:solidFill>
                  </a:tcPr>
                </a:tc>
                <a:tc>
                  <a:txBody>
                    <a:bodyPr/>
                    <a:lstStyle/>
                    <a:p>
                      <a:r>
                        <a:rPr lang="en-GB" sz="1300" dirty="0">
                          <a:latin typeface="Montserrat" pitchFamily="2" charset="77"/>
                        </a:rPr>
                        <a:t>Not offences</a:t>
                      </a:r>
                    </a:p>
                  </a:txBody>
                  <a:tcPr marL="104869" marR="104869">
                    <a:solidFill>
                      <a:srgbClr val="3C3B71"/>
                    </a:solidFill>
                  </a:tcPr>
                </a:tc>
                <a:tc>
                  <a:txBody>
                    <a:bodyPr/>
                    <a:lstStyle/>
                    <a:p>
                      <a:r>
                        <a:rPr lang="en-GB" sz="1300" dirty="0">
                          <a:latin typeface="Montserrat" pitchFamily="2" charset="77"/>
                        </a:rPr>
                        <a:t>‘Harm’ offences</a:t>
                      </a:r>
                    </a:p>
                  </a:txBody>
                  <a:tcPr marL="104869" marR="104869">
                    <a:solidFill>
                      <a:srgbClr val="3C3B71"/>
                    </a:solidFill>
                  </a:tcPr>
                </a:tc>
                <a:tc>
                  <a:txBody>
                    <a:bodyPr/>
                    <a:lstStyle/>
                    <a:p>
                      <a:r>
                        <a:rPr lang="en-GB" sz="1300" dirty="0">
                          <a:latin typeface="Montserrat" pitchFamily="2" charset="77"/>
                        </a:rPr>
                        <a:t>Always an offence </a:t>
                      </a:r>
                    </a:p>
                  </a:txBody>
                  <a:tcPr marL="104869" marR="104869">
                    <a:solidFill>
                      <a:srgbClr val="3C3B71"/>
                    </a:solidFill>
                  </a:tcPr>
                </a:tc>
                <a:extLst>
                  <a:ext uri="{0D108BD9-81ED-4DB2-BD59-A6C34878D82A}">
                    <a16:rowId xmlns:a16="http://schemas.microsoft.com/office/drawing/2014/main" val="10000"/>
                  </a:ext>
                </a:extLst>
              </a:tr>
              <a:tr h="571500">
                <a:tc>
                  <a:txBody>
                    <a:bodyPr/>
                    <a:lstStyle/>
                    <a:p>
                      <a:r>
                        <a:rPr lang="en-GB" sz="1500" dirty="0">
                          <a:latin typeface="Montserrat" pitchFamily="2" charset="77"/>
                        </a:rPr>
                        <a:t>Receiving and acting on complaints (Reg 16) (1)(2))</a:t>
                      </a:r>
                    </a:p>
                  </a:txBody>
                  <a:tcPr marL="104869" marR="10486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chemeClr val="tx1"/>
                          </a:solidFill>
                          <a:latin typeface="Montserrat" pitchFamily="2" charset="77"/>
                          <a:sym typeface="Wingdings"/>
                        </a:rPr>
                        <a:t></a:t>
                      </a:r>
                      <a:endParaRPr lang="en-GB" sz="1900" dirty="0">
                        <a:latin typeface="Montserrat" pitchFamily="2" charset="77"/>
                      </a:endParaRPr>
                    </a:p>
                  </a:txBody>
                  <a:tcPr marL="104869" marR="104869"/>
                </a:tc>
                <a:tc>
                  <a:txBody>
                    <a:bodyPr/>
                    <a:lstStyle/>
                    <a:p>
                      <a:pPr algn="ctr"/>
                      <a:endParaRPr lang="en-GB" sz="1300" dirty="0">
                        <a:latin typeface="Montserrat" pitchFamily="2" charset="77"/>
                      </a:endParaRPr>
                    </a:p>
                  </a:txBody>
                  <a:tcPr marL="104869" marR="104869"/>
                </a:tc>
                <a:tc>
                  <a:txBody>
                    <a:bodyPr/>
                    <a:lstStyle/>
                    <a:p>
                      <a:endParaRPr lang="en-GB" sz="1300" dirty="0">
                        <a:latin typeface="Montserrat" pitchFamily="2" charset="77"/>
                      </a:endParaRPr>
                    </a:p>
                  </a:txBody>
                  <a:tcPr marL="104869" marR="104869"/>
                </a:tc>
                <a:extLst>
                  <a:ext uri="{0D108BD9-81ED-4DB2-BD59-A6C34878D82A}">
                    <a16:rowId xmlns:a16="http://schemas.microsoft.com/office/drawing/2014/main" val="10002"/>
                  </a:ext>
                </a:extLst>
              </a:tr>
              <a:tr h="400496">
                <a:tc>
                  <a:txBody>
                    <a:bodyPr/>
                    <a:lstStyle/>
                    <a:p>
                      <a:r>
                        <a:rPr lang="en-GB" sz="1500" dirty="0">
                          <a:latin typeface="Montserrat" pitchFamily="2" charset="77"/>
                        </a:rPr>
                        <a:t> - info to CQC re Complaints (16(3))</a:t>
                      </a:r>
                    </a:p>
                  </a:txBody>
                  <a:tcPr marL="104869" marR="104869"/>
                </a:tc>
                <a:tc>
                  <a:txBody>
                    <a:bodyPr/>
                    <a:lstStyle/>
                    <a:p>
                      <a:endParaRPr lang="en-GB" sz="1300" dirty="0">
                        <a:latin typeface="Montserrat" pitchFamily="2" charset="77"/>
                      </a:endParaRPr>
                    </a:p>
                  </a:txBody>
                  <a:tcPr marL="104869" marR="104869"/>
                </a:tc>
                <a:tc>
                  <a:txBody>
                    <a:bodyPr/>
                    <a:lstStyle/>
                    <a:p>
                      <a:pPr algn="ctr"/>
                      <a:endParaRPr lang="en-GB" sz="1300" dirty="0">
                        <a:latin typeface="Montserrat" pitchFamily="2" charset="77"/>
                      </a:endParaRPr>
                    </a:p>
                  </a:txBody>
                  <a:tcPr marL="104869" marR="10486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rgbClr val="FF0000"/>
                          </a:solidFill>
                          <a:latin typeface="Montserrat" pitchFamily="2" charset="77"/>
                          <a:sym typeface="Wingdings"/>
                        </a:rPr>
                        <a:t></a:t>
                      </a:r>
                      <a:endParaRPr lang="en-GB" sz="1300" dirty="0">
                        <a:solidFill>
                          <a:srgbClr val="FF0000"/>
                        </a:solidFill>
                        <a:latin typeface="Montserrat" pitchFamily="2" charset="77"/>
                      </a:endParaRPr>
                    </a:p>
                  </a:txBody>
                  <a:tcPr marL="104869" marR="104869"/>
                </a:tc>
                <a:extLst>
                  <a:ext uri="{0D108BD9-81ED-4DB2-BD59-A6C34878D82A}">
                    <a16:rowId xmlns:a16="http://schemas.microsoft.com/office/drawing/2014/main" val="10003"/>
                  </a:ext>
                </a:extLst>
              </a:tr>
              <a:tr h="381000">
                <a:tc>
                  <a:txBody>
                    <a:bodyPr/>
                    <a:lstStyle/>
                    <a:p>
                      <a:r>
                        <a:rPr lang="en-GB" sz="1500" dirty="0">
                          <a:solidFill>
                            <a:srgbClr val="FF0000"/>
                          </a:solidFill>
                          <a:latin typeface="Montserrat" pitchFamily="2" charset="77"/>
                        </a:rPr>
                        <a:t>Good governance (Reg 17 (1)(2))</a:t>
                      </a:r>
                    </a:p>
                  </a:txBody>
                  <a:tcPr marL="104869" marR="10486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chemeClr val="tx1"/>
                          </a:solidFill>
                          <a:latin typeface="Montserrat" pitchFamily="2" charset="77"/>
                          <a:sym typeface="Wingdings"/>
                        </a:rPr>
                        <a:t></a:t>
                      </a:r>
                      <a:endParaRPr lang="en-GB" sz="1900" dirty="0">
                        <a:latin typeface="Montserrat" pitchFamily="2" charset="77"/>
                      </a:endParaRPr>
                    </a:p>
                  </a:txBody>
                  <a:tcPr marL="104869" marR="104869"/>
                </a:tc>
                <a:tc>
                  <a:txBody>
                    <a:bodyPr/>
                    <a:lstStyle/>
                    <a:p>
                      <a:endParaRPr lang="en-GB" sz="1300">
                        <a:latin typeface="Montserrat" pitchFamily="2" charset="77"/>
                      </a:endParaRPr>
                    </a:p>
                  </a:txBody>
                  <a:tcPr marL="104869" marR="104869"/>
                </a:tc>
                <a:tc>
                  <a:txBody>
                    <a:bodyPr/>
                    <a:lstStyle/>
                    <a:p>
                      <a:endParaRPr lang="en-GB" sz="1300" dirty="0">
                        <a:latin typeface="Montserrat" pitchFamily="2" charset="77"/>
                      </a:endParaRPr>
                    </a:p>
                  </a:txBody>
                  <a:tcPr marL="104869" marR="104869"/>
                </a:tc>
                <a:extLst>
                  <a:ext uri="{0D108BD9-81ED-4DB2-BD59-A6C34878D82A}">
                    <a16:rowId xmlns:a16="http://schemas.microsoft.com/office/drawing/2014/main" val="10004"/>
                  </a:ext>
                </a:extLst>
              </a:tr>
              <a:tr h="381000">
                <a:tc>
                  <a:txBody>
                    <a:bodyPr/>
                    <a:lstStyle/>
                    <a:p>
                      <a:r>
                        <a:rPr lang="en-GB" sz="1500" dirty="0">
                          <a:latin typeface="Montserrat" pitchFamily="2" charset="77"/>
                        </a:rPr>
                        <a:t>- </a:t>
                      </a:r>
                      <a:r>
                        <a:rPr lang="en-GB" sz="1500" dirty="0">
                          <a:solidFill>
                            <a:srgbClr val="FF0000"/>
                          </a:solidFill>
                          <a:latin typeface="Montserrat" pitchFamily="2" charset="77"/>
                        </a:rPr>
                        <a:t>Info to CQC re good governance (Reg 17(3))</a:t>
                      </a:r>
                    </a:p>
                  </a:txBody>
                  <a:tcPr marL="104869" marR="104869"/>
                </a:tc>
                <a:tc>
                  <a:txBody>
                    <a:bodyPr/>
                    <a:lstStyle/>
                    <a:p>
                      <a:pPr algn="ctr"/>
                      <a:endParaRPr lang="en-GB" sz="1300" dirty="0">
                        <a:latin typeface="Montserrat" pitchFamily="2" charset="77"/>
                      </a:endParaRPr>
                    </a:p>
                  </a:txBody>
                  <a:tcPr marL="104869" marR="104869"/>
                </a:tc>
                <a:tc>
                  <a:txBody>
                    <a:bodyPr/>
                    <a:lstStyle/>
                    <a:p>
                      <a:endParaRPr lang="en-GB" sz="1300" dirty="0">
                        <a:latin typeface="Montserrat" pitchFamily="2" charset="77"/>
                      </a:endParaRPr>
                    </a:p>
                  </a:txBody>
                  <a:tcPr marL="104869" marR="10486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rgbClr val="FF0000"/>
                          </a:solidFill>
                          <a:latin typeface="Montserrat" pitchFamily="2" charset="77"/>
                          <a:sym typeface="Wingdings"/>
                        </a:rPr>
                        <a:t></a:t>
                      </a:r>
                      <a:endParaRPr lang="en-GB" sz="1300" dirty="0">
                        <a:solidFill>
                          <a:srgbClr val="FF0000"/>
                        </a:solidFill>
                        <a:latin typeface="Montserrat" pitchFamily="2" charset="77"/>
                      </a:endParaRPr>
                    </a:p>
                  </a:txBody>
                  <a:tcPr marL="104869" marR="104869"/>
                </a:tc>
                <a:extLst>
                  <a:ext uri="{0D108BD9-81ED-4DB2-BD59-A6C34878D82A}">
                    <a16:rowId xmlns:a16="http://schemas.microsoft.com/office/drawing/2014/main" val="10005"/>
                  </a:ext>
                </a:extLst>
              </a:tr>
              <a:tr h="381000">
                <a:tc>
                  <a:txBody>
                    <a:bodyPr/>
                    <a:lstStyle/>
                    <a:p>
                      <a:r>
                        <a:rPr lang="en-GB" sz="1500" dirty="0">
                          <a:latin typeface="Montserrat" pitchFamily="2" charset="77"/>
                        </a:rPr>
                        <a:t>Staffing (Reg 18)</a:t>
                      </a:r>
                    </a:p>
                  </a:txBody>
                  <a:tcPr marL="104869" marR="10486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chemeClr val="tx1"/>
                          </a:solidFill>
                          <a:latin typeface="Montserrat" pitchFamily="2" charset="77"/>
                          <a:sym typeface="Wingdings"/>
                        </a:rPr>
                        <a:t></a:t>
                      </a:r>
                      <a:endParaRPr lang="en-GB" sz="1900" dirty="0">
                        <a:latin typeface="Montserrat" pitchFamily="2" charset="77"/>
                      </a:endParaRPr>
                    </a:p>
                  </a:txBody>
                  <a:tcPr marL="104869" marR="104869"/>
                </a:tc>
                <a:tc>
                  <a:txBody>
                    <a:bodyPr/>
                    <a:lstStyle/>
                    <a:p>
                      <a:endParaRPr lang="en-GB" sz="1300">
                        <a:latin typeface="Montserrat" pitchFamily="2" charset="77"/>
                      </a:endParaRPr>
                    </a:p>
                  </a:txBody>
                  <a:tcPr marL="104869" marR="104869"/>
                </a:tc>
                <a:tc>
                  <a:txBody>
                    <a:bodyPr/>
                    <a:lstStyle/>
                    <a:p>
                      <a:pPr algn="ctr"/>
                      <a:endParaRPr lang="en-GB" sz="1300" dirty="0">
                        <a:latin typeface="Montserrat" pitchFamily="2" charset="77"/>
                      </a:endParaRPr>
                    </a:p>
                  </a:txBody>
                  <a:tcPr marL="104869" marR="104869"/>
                </a:tc>
                <a:extLst>
                  <a:ext uri="{0D108BD9-81ED-4DB2-BD59-A6C34878D82A}">
                    <a16:rowId xmlns:a16="http://schemas.microsoft.com/office/drawing/2014/main" val="10006"/>
                  </a:ext>
                </a:extLst>
              </a:tr>
              <a:tr h="381000">
                <a:tc>
                  <a:txBody>
                    <a:bodyPr/>
                    <a:lstStyle/>
                    <a:p>
                      <a:r>
                        <a:rPr lang="en-GB" sz="1500" dirty="0">
                          <a:latin typeface="Montserrat" pitchFamily="2" charset="77"/>
                        </a:rPr>
                        <a:t>Fit and proper persons employed (Reg 19</a:t>
                      </a:r>
                      <a:r>
                        <a:rPr lang="en-GB" sz="1500" dirty="0">
                          <a:solidFill>
                            <a:schemeClr val="tx1"/>
                          </a:solidFill>
                          <a:latin typeface="Montserrat" pitchFamily="2" charset="77"/>
                        </a:rPr>
                        <a:t>)</a:t>
                      </a:r>
                      <a:endParaRPr lang="en-GB" sz="1500" dirty="0">
                        <a:solidFill>
                          <a:srgbClr val="FF0000"/>
                        </a:solidFill>
                        <a:latin typeface="Montserrat" pitchFamily="2" charset="77"/>
                      </a:endParaRPr>
                    </a:p>
                  </a:txBody>
                  <a:tcPr marL="104869" marR="10486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chemeClr val="tx1"/>
                          </a:solidFill>
                          <a:latin typeface="Montserrat" pitchFamily="2" charset="77"/>
                          <a:sym typeface="Wingdings"/>
                        </a:rPr>
                        <a:t></a:t>
                      </a:r>
                      <a:endParaRPr lang="en-GB" sz="1300" dirty="0">
                        <a:latin typeface="Montserrat" pitchFamily="2" charset="77"/>
                      </a:endParaRPr>
                    </a:p>
                  </a:txBody>
                  <a:tcPr marL="104869" marR="104869"/>
                </a:tc>
                <a:tc>
                  <a:txBody>
                    <a:bodyPr/>
                    <a:lstStyle/>
                    <a:p>
                      <a:pPr algn="ctr"/>
                      <a:endParaRPr lang="en-GB" sz="1300" dirty="0">
                        <a:latin typeface="Montserrat" pitchFamily="2" charset="77"/>
                      </a:endParaRPr>
                    </a:p>
                  </a:txBody>
                  <a:tcPr marL="104869" marR="104869"/>
                </a:tc>
                <a:tc>
                  <a:txBody>
                    <a:bodyPr/>
                    <a:lstStyle/>
                    <a:p>
                      <a:endParaRPr lang="en-GB" sz="1300" dirty="0">
                        <a:latin typeface="Montserrat" pitchFamily="2" charset="77"/>
                      </a:endParaRPr>
                    </a:p>
                  </a:txBody>
                  <a:tcPr marL="104869" marR="104869"/>
                </a:tc>
                <a:extLst>
                  <a:ext uri="{0D108BD9-81ED-4DB2-BD59-A6C34878D82A}">
                    <a16:rowId xmlns:a16="http://schemas.microsoft.com/office/drawing/2014/main" val="10007"/>
                  </a:ext>
                </a:extLst>
              </a:tr>
              <a:tr h="381000">
                <a:tc>
                  <a:txBody>
                    <a:bodyPr/>
                    <a:lstStyle/>
                    <a:p>
                      <a:r>
                        <a:rPr lang="en-GB" sz="1500" dirty="0">
                          <a:solidFill>
                            <a:srgbClr val="FF0000"/>
                          </a:solidFill>
                          <a:latin typeface="Montserrat" pitchFamily="2" charset="77"/>
                        </a:rPr>
                        <a:t>Duty of candour (Reg 20(2)(a) and (3))</a:t>
                      </a:r>
                    </a:p>
                  </a:txBody>
                  <a:tcPr marL="104869" marR="104869"/>
                </a:tc>
                <a:tc>
                  <a:txBody>
                    <a:bodyPr/>
                    <a:lstStyle/>
                    <a:p>
                      <a:endParaRPr lang="en-GB" sz="1300" dirty="0">
                        <a:latin typeface="Montserrat" pitchFamily="2" charset="77"/>
                      </a:endParaRPr>
                    </a:p>
                  </a:txBody>
                  <a:tcPr marL="104869" marR="104869"/>
                </a:tc>
                <a:tc>
                  <a:txBody>
                    <a:bodyPr/>
                    <a:lstStyle/>
                    <a:p>
                      <a:pPr algn="ctr"/>
                      <a:endParaRPr lang="en-GB" sz="1300" dirty="0">
                        <a:latin typeface="Montserrat" pitchFamily="2" charset="77"/>
                      </a:endParaRPr>
                    </a:p>
                  </a:txBody>
                  <a:tcPr marL="104869" marR="10486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solidFill>
                            <a:srgbClr val="FF0000"/>
                          </a:solidFill>
                          <a:latin typeface="Montserrat" pitchFamily="2" charset="77"/>
                          <a:sym typeface="Wingdings"/>
                        </a:rPr>
                        <a:t></a:t>
                      </a:r>
                      <a:endParaRPr lang="en-GB" sz="1300" dirty="0">
                        <a:solidFill>
                          <a:srgbClr val="FF0000"/>
                        </a:solidFill>
                        <a:latin typeface="Montserrat" pitchFamily="2" charset="77"/>
                      </a:endParaRPr>
                    </a:p>
                  </a:txBody>
                  <a:tcPr marL="104869" marR="104869"/>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23481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739B7-ABA6-899E-BDB9-327EC651BE13}"/>
              </a:ext>
            </a:extLst>
          </p:cNvPr>
          <p:cNvSpPr>
            <a:spLocks noGrp="1"/>
          </p:cNvSpPr>
          <p:nvPr>
            <p:ph sz="half" idx="2"/>
          </p:nvPr>
        </p:nvSpPr>
        <p:spPr>
          <a:xfrm>
            <a:off x="265237" y="2125268"/>
            <a:ext cx="7126745" cy="3442994"/>
          </a:xfrm>
        </p:spPr>
        <p:txBody>
          <a:bodyPr/>
          <a:lstStyle/>
          <a:p>
            <a:pPr marL="0" indent="0">
              <a:buNone/>
            </a:pPr>
            <a:r>
              <a:rPr lang="en-US" sz="1200" dirty="0"/>
              <a:t>(1)     Care and treatment must be provided in a safe way for service users.</a:t>
            </a:r>
          </a:p>
          <a:p>
            <a:pPr marL="0" indent="0">
              <a:buNone/>
            </a:pPr>
            <a:r>
              <a:rPr lang="en-US" sz="1200" dirty="0"/>
              <a:t>(2)     Without limiting paragraph (1), the things which a registered person must do to comply with that paragraph include—</a:t>
            </a:r>
          </a:p>
          <a:p>
            <a:pPr marL="0" indent="0">
              <a:buNone/>
            </a:pPr>
            <a:r>
              <a:rPr lang="en-US" sz="1200" dirty="0"/>
              <a:t>(a)    </a:t>
            </a:r>
            <a:r>
              <a:rPr lang="en-US" sz="1200" dirty="0">
                <a:solidFill>
                  <a:schemeClr val="tx2"/>
                </a:solidFill>
              </a:rPr>
              <a:t> </a:t>
            </a:r>
            <a:r>
              <a:rPr lang="en-US" sz="1200" dirty="0">
                <a:solidFill>
                  <a:srgbClr val="92D050"/>
                </a:solidFill>
              </a:rPr>
              <a:t>assessing the risks to the health and safety </a:t>
            </a:r>
            <a:r>
              <a:rPr lang="en-US" sz="1200" dirty="0"/>
              <a:t>of service users of receiving the care or treatment;</a:t>
            </a:r>
          </a:p>
          <a:p>
            <a:pPr marL="0" indent="0">
              <a:buNone/>
            </a:pPr>
            <a:r>
              <a:rPr lang="en-US" sz="1200" dirty="0"/>
              <a:t>(b)     </a:t>
            </a:r>
            <a:r>
              <a:rPr lang="en-US" sz="1200" dirty="0">
                <a:solidFill>
                  <a:srgbClr val="FF0000"/>
                </a:solidFill>
              </a:rPr>
              <a:t>doing all that is reasonably practicable to mitigate any such risks</a:t>
            </a:r>
            <a:r>
              <a:rPr lang="en-US" sz="1200" dirty="0"/>
              <a:t>;</a:t>
            </a:r>
          </a:p>
          <a:p>
            <a:pPr marL="0" indent="0">
              <a:buNone/>
            </a:pPr>
            <a:r>
              <a:rPr lang="en-US" sz="1200" dirty="0"/>
              <a:t>(c)     ensuring that persons providing care or treatment to service users have the </a:t>
            </a:r>
            <a:r>
              <a:rPr lang="en-US" sz="1200" dirty="0">
                <a:solidFill>
                  <a:srgbClr val="92D050"/>
                </a:solidFill>
              </a:rPr>
              <a:t>qualifications, competence, skills and experience </a:t>
            </a:r>
            <a:r>
              <a:rPr lang="en-US" sz="1200" dirty="0"/>
              <a:t>to do so safely;</a:t>
            </a:r>
          </a:p>
          <a:p>
            <a:pPr marL="0" indent="0">
              <a:buNone/>
            </a:pPr>
            <a:r>
              <a:rPr lang="en-US" sz="1200" dirty="0"/>
              <a:t>(d)     ensuring that the </a:t>
            </a:r>
            <a:r>
              <a:rPr lang="en-US" sz="1200" dirty="0">
                <a:solidFill>
                  <a:srgbClr val="92D050"/>
                </a:solidFill>
              </a:rPr>
              <a:t>premises</a:t>
            </a:r>
            <a:r>
              <a:rPr lang="en-US" sz="1200" dirty="0"/>
              <a:t> used by the service provider are safe to use for their intended purpose and are used in a safe way;</a:t>
            </a:r>
          </a:p>
          <a:p>
            <a:pPr marL="0" indent="0">
              <a:buNone/>
            </a:pPr>
            <a:r>
              <a:rPr lang="en-US" sz="1200" dirty="0"/>
              <a:t>(e)     ensuring that the </a:t>
            </a:r>
            <a:r>
              <a:rPr lang="en-US" sz="1200" dirty="0">
                <a:solidFill>
                  <a:srgbClr val="92D050"/>
                </a:solidFill>
              </a:rPr>
              <a:t>equipment</a:t>
            </a:r>
            <a:r>
              <a:rPr lang="en-US" sz="1200" dirty="0">
                <a:solidFill>
                  <a:srgbClr val="FF0000"/>
                </a:solidFill>
              </a:rPr>
              <a:t> </a:t>
            </a:r>
            <a:r>
              <a:rPr lang="en-US" sz="1200" dirty="0"/>
              <a:t>used by the service provider for providing care or treatment to a service user is safe for such use and is used in a safe way;</a:t>
            </a:r>
          </a:p>
          <a:p>
            <a:pPr marL="0" indent="0">
              <a:buNone/>
            </a:pPr>
            <a:r>
              <a:rPr lang="en-US" sz="1200" dirty="0"/>
              <a:t>(f)     where equipment or medicines are supplied by the service provider, ensuring that there are sufficient quantities of these to ensure the safety of service users and to meet their needs;</a:t>
            </a:r>
          </a:p>
          <a:p>
            <a:pPr marL="0" indent="0">
              <a:buNone/>
            </a:pPr>
            <a:r>
              <a:rPr lang="en-US" sz="1200" dirty="0"/>
              <a:t>(g)     the </a:t>
            </a:r>
            <a:r>
              <a:rPr lang="en-US" sz="1200" dirty="0">
                <a:solidFill>
                  <a:srgbClr val="92D050"/>
                </a:solidFill>
              </a:rPr>
              <a:t>proper and safe management of medicines;</a:t>
            </a:r>
          </a:p>
          <a:p>
            <a:pPr marL="0" indent="0">
              <a:buNone/>
            </a:pPr>
            <a:r>
              <a:rPr lang="en-US" sz="1200" dirty="0"/>
              <a:t>(h)     assessing the risk of, and preventing, detecting and controlling the spread of, </a:t>
            </a:r>
            <a:r>
              <a:rPr lang="en-US" sz="1200" dirty="0">
                <a:solidFill>
                  <a:srgbClr val="92D050"/>
                </a:solidFill>
              </a:rPr>
              <a:t>infections</a:t>
            </a:r>
            <a:r>
              <a:rPr lang="en-US" sz="1200" dirty="0"/>
              <a:t>, including those that are health care associated;</a:t>
            </a:r>
          </a:p>
          <a:p>
            <a:pPr marL="0" indent="0">
              <a:buNone/>
            </a:pPr>
            <a:r>
              <a:rPr lang="en-US" sz="1200" dirty="0"/>
              <a:t>(</a:t>
            </a:r>
            <a:r>
              <a:rPr lang="en-US" sz="1200" dirty="0" err="1"/>
              <a:t>i</a:t>
            </a:r>
            <a:r>
              <a:rPr lang="en-US" sz="1200" dirty="0"/>
              <a:t>)     </a:t>
            </a:r>
            <a:r>
              <a:rPr lang="en-US" sz="1200" dirty="0">
                <a:solidFill>
                  <a:srgbClr val="92D050"/>
                </a:solidFill>
              </a:rPr>
              <a:t>where responsibility for the care and treatment of service users is shared </a:t>
            </a:r>
            <a:r>
              <a:rPr lang="en-US" sz="1200" dirty="0"/>
              <a:t>with, or transferred to, other persons, </a:t>
            </a:r>
            <a:r>
              <a:rPr lang="en-US" sz="1200" dirty="0">
                <a:solidFill>
                  <a:srgbClr val="92D050"/>
                </a:solidFill>
              </a:rPr>
              <a:t>working with such other persons</a:t>
            </a:r>
            <a:r>
              <a:rPr lang="en-US" sz="1200" dirty="0"/>
              <a:t>, service users and other appropriate persons to ensure that timely care planning takes place to ensure the health, safety and welfare of the service users.</a:t>
            </a:r>
          </a:p>
        </p:txBody>
      </p:sp>
      <p:sp>
        <p:nvSpPr>
          <p:cNvPr id="6" name="object 8">
            <a:extLst>
              <a:ext uri="{FF2B5EF4-FFF2-40B4-BE49-F238E27FC236}">
                <a16:creationId xmlns:a16="http://schemas.microsoft.com/office/drawing/2014/main" id="{58C8A1CB-05F2-E9F9-56B4-EA01469FD1A1}"/>
              </a:ext>
            </a:extLst>
          </p:cNvPr>
          <p:cNvSpPr/>
          <p:nvPr/>
        </p:nvSpPr>
        <p:spPr>
          <a:xfrm>
            <a:off x="0" y="507377"/>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7" name="object 5">
            <a:extLst>
              <a:ext uri="{FF2B5EF4-FFF2-40B4-BE49-F238E27FC236}">
                <a16:creationId xmlns:a16="http://schemas.microsoft.com/office/drawing/2014/main" id="{465983AA-1D65-2746-D34C-DA281F1AC7AC}"/>
              </a:ext>
            </a:extLst>
          </p:cNvPr>
          <p:cNvSpPr txBox="1">
            <a:spLocks noGrp="1"/>
          </p:cNvSpPr>
          <p:nvPr>
            <p:ph type="title"/>
          </p:nvPr>
        </p:nvSpPr>
        <p:spPr>
          <a:xfrm>
            <a:off x="79032" y="597686"/>
            <a:ext cx="7143404" cy="1072088"/>
          </a:xfrm>
          <a:prstGeom prst="rect">
            <a:avLst/>
          </a:prstGeom>
        </p:spPr>
        <p:txBody>
          <a:bodyPr vert="horz" wrap="square" lIns="0" tIns="12700" rIns="0" bIns="0" rtlCol="0">
            <a:spAutoFit/>
          </a:bodyPr>
          <a:lstStyle/>
          <a:p>
            <a:pPr marL="12700">
              <a:lnSpc>
                <a:spcPct val="100000"/>
              </a:lnSpc>
              <a:spcBef>
                <a:spcPts val="100"/>
              </a:spcBef>
            </a:pPr>
            <a:r>
              <a:rPr lang="en-GB" sz="4000" spc="-5" dirty="0"/>
              <a:t>‘QS &amp; Regulation’</a:t>
            </a:r>
            <a:endParaRPr sz="4000" dirty="0"/>
          </a:p>
          <a:p>
            <a:pPr marL="12700">
              <a:lnSpc>
                <a:spcPct val="100000"/>
              </a:lnSpc>
              <a:spcBef>
                <a:spcPts val="60"/>
              </a:spcBef>
            </a:pPr>
            <a:r>
              <a:rPr lang="en-GB" sz="2800" dirty="0"/>
              <a:t>Regulation 12 Safe Care &amp; Treatment</a:t>
            </a:r>
            <a:endParaRPr sz="2800" dirty="0"/>
          </a:p>
        </p:txBody>
      </p:sp>
      <p:sp>
        <p:nvSpPr>
          <p:cNvPr id="4" name="TextBox 3">
            <a:extLst>
              <a:ext uri="{FF2B5EF4-FFF2-40B4-BE49-F238E27FC236}">
                <a16:creationId xmlns:a16="http://schemas.microsoft.com/office/drawing/2014/main" id="{86CDB9F7-27E9-3DFD-6D44-AB102D42E2EB}"/>
              </a:ext>
            </a:extLst>
          </p:cNvPr>
          <p:cNvSpPr txBox="1"/>
          <p:nvPr/>
        </p:nvSpPr>
        <p:spPr>
          <a:xfrm>
            <a:off x="8458200" y="3310371"/>
            <a:ext cx="3296652" cy="1477328"/>
          </a:xfrm>
          <a:prstGeom prst="rect">
            <a:avLst/>
          </a:prstGeom>
          <a:noFill/>
        </p:spPr>
        <p:txBody>
          <a:bodyPr wrap="square" rtlCol="0">
            <a:spAutoFit/>
          </a:bodyPr>
          <a:lstStyle/>
          <a:p>
            <a:r>
              <a:rPr lang="en-GB" b="1" dirty="0">
                <a:solidFill>
                  <a:srgbClr val="FF0000"/>
                </a:solidFill>
                <a:latin typeface="Montserrat" pitchFamily="2" charset="77"/>
              </a:rPr>
              <a:t>**2009-2023 CQC has prosecuted 134 providers (vast majority are Reg 12 or Section 10 unregulated activity) **</a:t>
            </a:r>
          </a:p>
        </p:txBody>
      </p:sp>
    </p:spTree>
    <p:extLst>
      <p:ext uri="{BB962C8B-B14F-4D97-AF65-F5344CB8AC3E}">
        <p14:creationId xmlns:p14="http://schemas.microsoft.com/office/powerpoint/2010/main" val="88305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8">
            <a:extLst>
              <a:ext uri="{FF2B5EF4-FFF2-40B4-BE49-F238E27FC236}">
                <a16:creationId xmlns:a16="http://schemas.microsoft.com/office/drawing/2014/main" id="{E9E62756-75C7-CCFD-ABAB-71C0EA6B0E51}"/>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5" name="object 5"/>
          <p:cNvSpPr txBox="1">
            <a:spLocks noGrp="1"/>
          </p:cNvSpPr>
          <p:nvPr>
            <p:ph type="title"/>
          </p:nvPr>
        </p:nvSpPr>
        <p:spPr>
          <a:xfrm>
            <a:off x="106017" y="774196"/>
            <a:ext cx="6612835" cy="504625"/>
          </a:xfrm>
          <a:prstGeom prst="rect">
            <a:avLst/>
          </a:prstGeom>
        </p:spPr>
        <p:txBody>
          <a:bodyPr vert="horz" wrap="square" lIns="0" tIns="12065" rIns="0" bIns="0" rtlCol="0">
            <a:spAutoFit/>
          </a:bodyPr>
          <a:lstStyle/>
          <a:p>
            <a:pPr marL="12700">
              <a:lnSpc>
                <a:spcPct val="100000"/>
              </a:lnSpc>
              <a:spcBef>
                <a:spcPts val="95"/>
              </a:spcBef>
            </a:pPr>
            <a:r>
              <a:rPr lang="en-GB" spc="-5" dirty="0">
                <a:solidFill>
                  <a:schemeClr val="bg1"/>
                </a:solidFill>
              </a:rPr>
              <a:t>6 </a:t>
            </a:r>
            <a:r>
              <a:rPr sz="3200" spc="-10" dirty="0">
                <a:solidFill>
                  <a:schemeClr val="bg1"/>
                </a:solidFill>
              </a:rPr>
              <a:t>New </a:t>
            </a:r>
            <a:r>
              <a:rPr sz="3200" spc="-5" dirty="0">
                <a:solidFill>
                  <a:schemeClr val="bg1"/>
                </a:solidFill>
              </a:rPr>
              <a:t>Evidence</a:t>
            </a:r>
            <a:r>
              <a:rPr sz="3200" dirty="0">
                <a:solidFill>
                  <a:schemeClr val="bg1"/>
                </a:solidFill>
              </a:rPr>
              <a:t> </a:t>
            </a:r>
            <a:r>
              <a:rPr sz="3200" spc="-5" dirty="0">
                <a:solidFill>
                  <a:schemeClr val="bg1"/>
                </a:solidFill>
              </a:rPr>
              <a:t>Categories</a:t>
            </a:r>
            <a:endParaRPr sz="3200" dirty="0">
              <a:solidFill>
                <a:schemeClr val="bg1"/>
              </a:solidFill>
            </a:endParaRPr>
          </a:p>
        </p:txBody>
      </p:sp>
      <p:graphicFrame>
        <p:nvGraphicFramePr>
          <p:cNvPr id="13" name="Diagram 12">
            <a:extLst>
              <a:ext uri="{FF2B5EF4-FFF2-40B4-BE49-F238E27FC236}">
                <a16:creationId xmlns:a16="http://schemas.microsoft.com/office/drawing/2014/main" id="{A8781302-BA6C-621D-EE2D-87810F39B627}"/>
              </a:ext>
            </a:extLst>
          </p:cNvPr>
          <p:cNvGraphicFramePr/>
          <p:nvPr>
            <p:extLst>
              <p:ext uri="{D42A27DB-BD31-4B8C-83A1-F6EECF244321}">
                <p14:modId xmlns:p14="http://schemas.microsoft.com/office/powerpoint/2010/main" val="2986068696"/>
              </p:ext>
            </p:extLst>
          </p:nvPr>
        </p:nvGraphicFramePr>
        <p:xfrm>
          <a:off x="535884" y="2296438"/>
          <a:ext cx="4052605" cy="389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object 7"/>
          <p:cNvGrpSpPr/>
          <p:nvPr/>
        </p:nvGrpSpPr>
        <p:grpSpPr>
          <a:xfrm>
            <a:off x="5296227" y="2296438"/>
            <a:ext cx="5843956" cy="3892328"/>
            <a:chOff x="5464683" y="2296683"/>
            <a:chExt cx="6025515" cy="4079733"/>
          </a:xfrm>
        </p:grpSpPr>
        <p:sp>
          <p:nvSpPr>
            <p:cNvPr id="8" name="object 8"/>
            <p:cNvSpPr/>
            <p:nvPr/>
          </p:nvSpPr>
          <p:spPr>
            <a:xfrm>
              <a:off x="5737670" y="3329435"/>
              <a:ext cx="5479542" cy="2872607"/>
            </a:xfrm>
            <a:prstGeom prst="rect">
              <a:avLst/>
            </a:prstGeom>
            <a:blipFill>
              <a:blip r:embed="rId7" cstate="print"/>
              <a:stretch>
                <a:fillRect/>
              </a:stretch>
            </a:blipFill>
            <a:ln>
              <a:solidFill>
                <a:srgbClr val="3C3B71"/>
              </a:solidFill>
            </a:ln>
          </p:spPr>
          <p:txBody>
            <a:bodyPr wrap="square" lIns="0" tIns="0" rIns="0" bIns="0" rtlCol="0"/>
            <a:lstStyle/>
            <a:p>
              <a:endParaRPr>
                <a:solidFill>
                  <a:srgbClr val="3C3B71"/>
                </a:solidFill>
              </a:endParaRPr>
            </a:p>
          </p:txBody>
        </p:sp>
        <p:sp>
          <p:nvSpPr>
            <p:cNvPr id="9" name="object 9"/>
            <p:cNvSpPr/>
            <p:nvPr/>
          </p:nvSpPr>
          <p:spPr>
            <a:xfrm>
              <a:off x="5464683" y="3155061"/>
              <a:ext cx="6025515" cy="3221355"/>
            </a:xfrm>
            <a:custGeom>
              <a:avLst/>
              <a:gdLst/>
              <a:ahLst/>
              <a:cxnLst/>
              <a:rect l="l" t="t" r="r" b="b"/>
              <a:pathLst>
                <a:path w="6025515" h="3221354">
                  <a:moveTo>
                    <a:pt x="0" y="0"/>
                  </a:moveTo>
                  <a:lnTo>
                    <a:pt x="6025134" y="0"/>
                  </a:lnTo>
                  <a:lnTo>
                    <a:pt x="6025134" y="3220974"/>
                  </a:lnTo>
                  <a:lnTo>
                    <a:pt x="0" y="3220974"/>
                  </a:lnTo>
                  <a:lnTo>
                    <a:pt x="0" y="0"/>
                  </a:lnTo>
                  <a:close/>
                </a:path>
              </a:pathLst>
            </a:custGeom>
            <a:ln w="57150">
              <a:solidFill>
                <a:srgbClr val="3C3B71"/>
              </a:solidFill>
            </a:ln>
          </p:spPr>
          <p:txBody>
            <a:bodyPr wrap="square" lIns="0" tIns="0" rIns="0" bIns="0" rtlCol="0"/>
            <a:lstStyle/>
            <a:p>
              <a:endParaRPr>
                <a:solidFill>
                  <a:srgbClr val="3C3B71"/>
                </a:solidFill>
              </a:endParaRPr>
            </a:p>
          </p:txBody>
        </p:sp>
        <p:sp>
          <p:nvSpPr>
            <p:cNvPr id="10" name="object 10"/>
            <p:cNvSpPr/>
            <p:nvPr/>
          </p:nvSpPr>
          <p:spPr>
            <a:xfrm>
              <a:off x="5782246" y="2296683"/>
              <a:ext cx="4901565" cy="718820"/>
            </a:xfrm>
            <a:custGeom>
              <a:avLst/>
              <a:gdLst/>
              <a:ahLst/>
              <a:cxnLst/>
              <a:rect l="l" t="t" r="r" b="b"/>
              <a:pathLst>
                <a:path w="4901565" h="718819">
                  <a:moveTo>
                    <a:pt x="4621288" y="0"/>
                  </a:moveTo>
                  <a:lnTo>
                    <a:pt x="279895" y="0"/>
                  </a:lnTo>
                  <a:lnTo>
                    <a:pt x="234494" y="3663"/>
                  </a:lnTo>
                  <a:lnTo>
                    <a:pt x="191425" y="14269"/>
                  </a:lnTo>
                  <a:lnTo>
                    <a:pt x="151266" y="31240"/>
                  </a:lnTo>
                  <a:lnTo>
                    <a:pt x="114591" y="54002"/>
                  </a:lnTo>
                  <a:lnTo>
                    <a:pt x="81978" y="81978"/>
                  </a:lnTo>
                  <a:lnTo>
                    <a:pt x="54002" y="114591"/>
                  </a:lnTo>
                  <a:lnTo>
                    <a:pt x="31240" y="151266"/>
                  </a:lnTo>
                  <a:lnTo>
                    <a:pt x="14269" y="191425"/>
                  </a:lnTo>
                  <a:lnTo>
                    <a:pt x="3663" y="234494"/>
                  </a:lnTo>
                  <a:lnTo>
                    <a:pt x="0" y="279895"/>
                  </a:lnTo>
                  <a:lnTo>
                    <a:pt x="0" y="438670"/>
                  </a:lnTo>
                  <a:lnTo>
                    <a:pt x="3663" y="484071"/>
                  </a:lnTo>
                  <a:lnTo>
                    <a:pt x="14269" y="527140"/>
                  </a:lnTo>
                  <a:lnTo>
                    <a:pt x="31240" y="567299"/>
                  </a:lnTo>
                  <a:lnTo>
                    <a:pt x="54002" y="603974"/>
                  </a:lnTo>
                  <a:lnTo>
                    <a:pt x="81978" y="636587"/>
                  </a:lnTo>
                  <a:lnTo>
                    <a:pt x="114591" y="664563"/>
                  </a:lnTo>
                  <a:lnTo>
                    <a:pt x="151266" y="687325"/>
                  </a:lnTo>
                  <a:lnTo>
                    <a:pt x="191425" y="704296"/>
                  </a:lnTo>
                  <a:lnTo>
                    <a:pt x="234494" y="714902"/>
                  </a:lnTo>
                  <a:lnTo>
                    <a:pt x="279895" y="718565"/>
                  </a:lnTo>
                  <a:lnTo>
                    <a:pt x="4621288" y="718565"/>
                  </a:lnTo>
                  <a:lnTo>
                    <a:pt x="4666689" y="714902"/>
                  </a:lnTo>
                  <a:lnTo>
                    <a:pt x="4709758" y="704296"/>
                  </a:lnTo>
                  <a:lnTo>
                    <a:pt x="4749917" y="687325"/>
                  </a:lnTo>
                  <a:lnTo>
                    <a:pt x="4786592" y="664563"/>
                  </a:lnTo>
                  <a:lnTo>
                    <a:pt x="4819205" y="636587"/>
                  </a:lnTo>
                  <a:lnTo>
                    <a:pt x="4847181" y="603974"/>
                  </a:lnTo>
                  <a:lnTo>
                    <a:pt x="4869943" y="567299"/>
                  </a:lnTo>
                  <a:lnTo>
                    <a:pt x="4886914" y="527140"/>
                  </a:lnTo>
                  <a:lnTo>
                    <a:pt x="4897520" y="484071"/>
                  </a:lnTo>
                  <a:lnTo>
                    <a:pt x="4901184" y="438670"/>
                  </a:lnTo>
                  <a:lnTo>
                    <a:pt x="4901184" y="279895"/>
                  </a:lnTo>
                  <a:lnTo>
                    <a:pt x="4897520" y="234494"/>
                  </a:lnTo>
                  <a:lnTo>
                    <a:pt x="4886914" y="191425"/>
                  </a:lnTo>
                  <a:lnTo>
                    <a:pt x="4869943" y="151266"/>
                  </a:lnTo>
                  <a:lnTo>
                    <a:pt x="4847181" y="114591"/>
                  </a:lnTo>
                  <a:lnTo>
                    <a:pt x="4819205" y="81978"/>
                  </a:lnTo>
                  <a:lnTo>
                    <a:pt x="4786592" y="54002"/>
                  </a:lnTo>
                  <a:lnTo>
                    <a:pt x="4749917" y="31240"/>
                  </a:lnTo>
                  <a:lnTo>
                    <a:pt x="4709758" y="14269"/>
                  </a:lnTo>
                  <a:lnTo>
                    <a:pt x="4666689" y="3663"/>
                  </a:lnTo>
                  <a:lnTo>
                    <a:pt x="4621288" y="0"/>
                  </a:lnTo>
                  <a:close/>
                </a:path>
              </a:pathLst>
            </a:custGeom>
            <a:solidFill>
              <a:srgbClr val="6C3FC4"/>
            </a:solidFill>
            <a:ln>
              <a:solidFill>
                <a:srgbClr val="3C3B71"/>
              </a:solidFill>
            </a:ln>
          </p:spPr>
          <p:txBody>
            <a:bodyPr wrap="square" lIns="0" tIns="0" rIns="0" bIns="0" rtlCol="0"/>
            <a:lstStyle/>
            <a:p>
              <a:endParaRPr>
                <a:solidFill>
                  <a:srgbClr val="3C3B71"/>
                </a:solidFill>
              </a:endParaRPr>
            </a:p>
          </p:txBody>
        </p:sp>
      </p:grpSp>
      <p:sp>
        <p:nvSpPr>
          <p:cNvPr id="11" name="object 11"/>
          <p:cNvSpPr txBox="1"/>
          <p:nvPr/>
        </p:nvSpPr>
        <p:spPr>
          <a:xfrm>
            <a:off x="5748164" y="2494426"/>
            <a:ext cx="4439479" cy="289823"/>
          </a:xfrm>
          <a:prstGeom prst="rect">
            <a:avLst/>
          </a:prstGeom>
        </p:spPr>
        <p:txBody>
          <a:bodyPr vert="horz" wrap="square" lIns="0" tIns="12700" rIns="0" bIns="0" rtlCol="0">
            <a:spAutoFit/>
          </a:bodyPr>
          <a:lstStyle/>
          <a:p>
            <a:pPr marL="489584" marR="5080" indent="-477520" algn="ctr">
              <a:lnSpc>
                <a:spcPct val="100000"/>
              </a:lnSpc>
              <a:spcBef>
                <a:spcPts val="100"/>
              </a:spcBef>
            </a:pPr>
            <a:r>
              <a:rPr sz="1800" b="1" spc="-5" dirty="0">
                <a:solidFill>
                  <a:srgbClr val="3C3B71"/>
                </a:solidFill>
                <a:latin typeface="Roboto"/>
                <a:cs typeface="Roboto"/>
              </a:rPr>
              <a:t>‘</a:t>
            </a:r>
            <a:r>
              <a:rPr sz="1800" b="1" spc="-5" dirty="0">
                <a:solidFill>
                  <a:schemeClr val="bg1"/>
                </a:solidFill>
                <a:latin typeface="Roboto"/>
                <a:cs typeface="Roboto"/>
              </a:rPr>
              <a:t>Scoring</a:t>
            </a:r>
            <a:r>
              <a:rPr lang="en-GB" sz="1800" b="1" spc="-5" dirty="0">
                <a:solidFill>
                  <a:schemeClr val="bg1"/>
                </a:solidFill>
                <a:latin typeface="Roboto"/>
                <a:cs typeface="Roboto"/>
              </a:rPr>
              <a:t> </a:t>
            </a:r>
            <a:r>
              <a:rPr sz="1800" b="1" spc="-5" dirty="0">
                <a:solidFill>
                  <a:schemeClr val="bg1"/>
                </a:solidFill>
                <a:latin typeface="Roboto"/>
                <a:cs typeface="Roboto"/>
              </a:rPr>
              <a:t>1-4</a:t>
            </a:r>
            <a:r>
              <a:rPr lang="en-GB" sz="1800" b="1" spc="-5" dirty="0">
                <a:solidFill>
                  <a:schemeClr val="bg1"/>
                </a:solidFill>
                <a:latin typeface="Roboto"/>
                <a:cs typeface="Roboto"/>
              </a:rPr>
              <a:t> Scale </a:t>
            </a:r>
            <a:endParaRPr sz="1800" dirty="0">
              <a:solidFill>
                <a:schemeClr val="bg1"/>
              </a:solidFill>
              <a:latin typeface="Roboto"/>
              <a:cs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83613531-B034-3941-BDD4-E34D2B85728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1302D0F5-5CDB-EB42-862F-20DCD428993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B997843E-7515-B84F-B3D5-5A1ACD6163B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4B4B702E-1128-2C48-AE0F-8D372062D3B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D062AD83-2193-9E4D-92B1-3277EE48B85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dgm id="{2123A412-5ADE-A746-AF9A-C224F32219E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7CEE1C-EC7E-E14F-24FB-A836F9929995}"/>
              </a:ext>
            </a:extLst>
          </p:cNvPr>
          <p:cNvPicPr>
            <a:picLocks noChangeAspect="1"/>
          </p:cNvPicPr>
          <p:nvPr/>
        </p:nvPicPr>
        <p:blipFill>
          <a:blip r:embed="rId2"/>
          <a:stretch>
            <a:fillRect/>
          </a:stretch>
        </p:blipFill>
        <p:spPr>
          <a:xfrm>
            <a:off x="401459" y="5698606"/>
            <a:ext cx="4607862" cy="597315"/>
          </a:xfrm>
          <a:prstGeom prst="rect">
            <a:avLst/>
          </a:prstGeom>
          <a:ln>
            <a:solidFill>
              <a:srgbClr val="3C3B71"/>
            </a:solidFill>
          </a:ln>
        </p:spPr>
      </p:pic>
      <p:pic>
        <p:nvPicPr>
          <p:cNvPr id="7" name="Picture 6">
            <a:extLst>
              <a:ext uri="{FF2B5EF4-FFF2-40B4-BE49-F238E27FC236}">
                <a16:creationId xmlns:a16="http://schemas.microsoft.com/office/drawing/2014/main" id="{7D1E5C1A-B02F-B4B8-9E38-C4668241116D}"/>
              </a:ext>
            </a:extLst>
          </p:cNvPr>
          <p:cNvPicPr>
            <a:picLocks noChangeAspect="1"/>
          </p:cNvPicPr>
          <p:nvPr/>
        </p:nvPicPr>
        <p:blipFill>
          <a:blip r:embed="rId3"/>
          <a:stretch>
            <a:fillRect/>
          </a:stretch>
        </p:blipFill>
        <p:spPr>
          <a:xfrm>
            <a:off x="123164" y="1913800"/>
            <a:ext cx="8342197" cy="3617843"/>
          </a:xfrm>
          <a:prstGeom prst="rect">
            <a:avLst/>
          </a:prstGeom>
          <a:ln>
            <a:solidFill>
              <a:srgbClr val="3C3B71"/>
            </a:solidFill>
          </a:ln>
        </p:spPr>
      </p:pic>
      <p:pic>
        <p:nvPicPr>
          <p:cNvPr id="8" name="Picture 7">
            <a:extLst>
              <a:ext uri="{FF2B5EF4-FFF2-40B4-BE49-F238E27FC236}">
                <a16:creationId xmlns:a16="http://schemas.microsoft.com/office/drawing/2014/main" id="{DDD5CD7A-9684-C0B6-6401-D9AF5DBC50DF}"/>
              </a:ext>
            </a:extLst>
          </p:cNvPr>
          <p:cNvPicPr>
            <a:picLocks noChangeAspect="1"/>
          </p:cNvPicPr>
          <p:nvPr/>
        </p:nvPicPr>
        <p:blipFill>
          <a:blip r:embed="rId4"/>
          <a:stretch>
            <a:fillRect/>
          </a:stretch>
        </p:blipFill>
        <p:spPr>
          <a:xfrm>
            <a:off x="8597883" y="1913800"/>
            <a:ext cx="3289317" cy="3617843"/>
          </a:xfrm>
          <a:prstGeom prst="rect">
            <a:avLst/>
          </a:prstGeom>
          <a:ln>
            <a:solidFill>
              <a:srgbClr val="3C3B71"/>
            </a:solidFill>
          </a:ln>
        </p:spPr>
      </p:pic>
      <p:sp>
        <p:nvSpPr>
          <p:cNvPr id="9" name="object 8">
            <a:extLst>
              <a:ext uri="{FF2B5EF4-FFF2-40B4-BE49-F238E27FC236}">
                <a16:creationId xmlns:a16="http://schemas.microsoft.com/office/drawing/2014/main" id="{96C323DC-C354-748B-588F-86AFBDF65E14}"/>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10" name="object 5">
            <a:extLst>
              <a:ext uri="{FF2B5EF4-FFF2-40B4-BE49-F238E27FC236}">
                <a16:creationId xmlns:a16="http://schemas.microsoft.com/office/drawing/2014/main" id="{7EB50D35-7327-64AD-6F27-A7EF0C5509E7}"/>
              </a:ext>
            </a:extLst>
          </p:cNvPr>
          <p:cNvSpPr txBox="1">
            <a:spLocks noGrp="1"/>
          </p:cNvSpPr>
          <p:nvPr>
            <p:ph type="title"/>
          </p:nvPr>
        </p:nvSpPr>
        <p:spPr>
          <a:xfrm>
            <a:off x="106017" y="774196"/>
            <a:ext cx="6612835" cy="504625"/>
          </a:xfrm>
          <a:prstGeom prst="rect">
            <a:avLst/>
          </a:prstGeom>
        </p:spPr>
        <p:txBody>
          <a:bodyPr vert="horz" wrap="square" lIns="0" tIns="12065" rIns="0" bIns="0" rtlCol="0">
            <a:spAutoFit/>
          </a:bodyPr>
          <a:lstStyle/>
          <a:p>
            <a:pPr marL="12700">
              <a:lnSpc>
                <a:spcPct val="100000"/>
              </a:lnSpc>
              <a:spcBef>
                <a:spcPts val="95"/>
              </a:spcBef>
            </a:pPr>
            <a:r>
              <a:rPr lang="en-GB" spc="-5" dirty="0">
                <a:solidFill>
                  <a:schemeClr val="bg1"/>
                </a:solidFill>
              </a:rPr>
              <a:t>6 </a:t>
            </a:r>
            <a:r>
              <a:rPr sz="3200" spc="-10" dirty="0">
                <a:solidFill>
                  <a:schemeClr val="bg1"/>
                </a:solidFill>
              </a:rPr>
              <a:t>New </a:t>
            </a:r>
            <a:r>
              <a:rPr sz="3200" spc="-5" dirty="0">
                <a:solidFill>
                  <a:schemeClr val="bg1"/>
                </a:solidFill>
              </a:rPr>
              <a:t>Evidence</a:t>
            </a:r>
            <a:r>
              <a:rPr sz="3200" dirty="0">
                <a:solidFill>
                  <a:schemeClr val="bg1"/>
                </a:solidFill>
              </a:rPr>
              <a:t> </a:t>
            </a:r>
            <a:r>
              <a:rPr sz="3200" spc="-5" dirty="0">
                <a:solidFill>
                  <a:schemeClr val="bg1"/>
                </a:solidFill>
              </a:rPr>
              <a:t>Categories</a:t>
            </a:r>
            <a:endParaRPr sz="3200" dirty="0">
              <a:solidFill>
                <a:schemeClr val="bg1"/>
              </a:solidFill>
            </a:endParaRPr>
          </a:p>
        </p:txBody>
      </p:sp>
      <p:sp>
        <p:nvSpPr>
          <p:cNvPr id="2" name="Frame 1">
            <a:extLst>
              <a:ext uri="{FF2B5EF4-FFF2-40B4-BE49-F238E27FC236}">
                <a16:creationId xmlns:a16="http://schemas.microsoft.com/office/drawing/2014/main" id="{F303D7AA-F3C6-A401-56A8-8109B2332F3E}"/>
              </a:ext>
            </a:extLst>
          </p:cNvPr>
          <p:cNvSpPr/>
          <p:nvPr/>
        </p:nvSpPr>
        <p:spPr>
          <a:xfrm>
            <a:off x="1775791" y="5049078"/>
            <a:ext cx="10111409" cy="371061"/>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06524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0C8F663-CFD1-C34B-2BBE-C29BD65EF25E}"/>
              </a:ext>
            </a:extLst>
          </p:cNvPr>
          <p:cNvSpPr/>
          <p:nvPr/>
        </p:nvSpPr>
        <p:spPr>
          <a:xfrm>
            <a:off x="447126" y="2085981"/>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bject 4"/>
          <p:cNvSpPr txBox="1"/>
          <p:nvPr/>
        </p:nvSpPr>
        <p:spPr>
          <a:xfrm>
            <a:off x="933964" y="2346793"/>
            <a:ext cx="4089400" cy="635000"/>
          </a:xfrm>
          <a:prstGeom prst="rect">
            <a:avLst/>
          </a:prstGeom>
        </p:spPr>
        <p:txBody>
          <a:bodyPr vert="horz" wrap="square" lIns="0" tIns="12065" rIns="0" bIns="0" rtlCol="0">
            <a:spAutoFit/>
          </a:bodyPr>
          <a:lstStyle/>
          <a:p>
            <a:pPr marL="681990" marR="5080" indent="-669925">
              <a:lnSpc>
                <a:spcPct val="100000"/>
              </a:lnSpc>
              <a:spcBef>
                <a:spcPts val="95"/>
              </a:spcBef>
            </a:pPr>
            <a:r>
              <a:rPr sz="2000" b="0" spc="20" dirty="0">
                <a:solidFill>
                  <a:srgbClr val="FFFFFF"/>
                </a:solidFill>
                <a:latin typeface="Roboto Light"/>
                <a:cs typeface="Roboto Light"/>
              </a:rPr>
              <a:t>Direct </a:t>
            </a:r>
            <a:r>
              <a:rPr sz="2000" b="0" spc="15" dirty="0">
                <a:solidFill>
                  <a:srgbClr val="FFFFFF"/>
                </a:solidFill>
                <a:latin typeface="Roboto Light"/>
                <a:cs typeface="Roboto Light"/>
              </a:rPr>
              <a:t>to </a:t>
            </a:r>
            <a:r>
              <a:rPr sz="2000" b="0" spc="10" dirty="0">
                <a:solidFill>
                  <a:srgbClr val="FFFFFF"/>
                </a:solidFill>
                <a:latin typeface="Roboto Light"/>
                <a:cs typeface="Roboto Light"/>
              </a:rPr>
              <a:t>CQC from </a:t>
            </a:r>
            <a:r>
              <a:rPr sz="2000" b="0" spc="30" dirty="0">
                <a:solidFill>
                  <a:srgbClr val="FFFFFF"/>
                </a:solidFill>
                <a:latin typeface="Roboto Light"/>
                <a:cs typeface="Roboto Light"/>
              </a:rPr>
              <a:t>relatives, </a:t>
            </a:r>
            <a:r>
              <a:rPr sz="2000" b="0" spc="25" dirty="0">
                <a:solidFill>
                  <a:srgbClr val="FFFFFF"/>
                </a:solidFill>
                <a:latin typeface="Roboto Light"/>
                <a:cs typeface="Roboto Light"/>
              </a:rPr>
              <a:t>people  </a:t>
            </a:r>
            <a:r>
              <a:rPr sz="2000" b="0" spc="20" dirty="0">
                <a:solidFill>
                  <a:srgbClr val="FFFFFF"/>
                </a:solidFill>
                <a:latin typeface="Roboto Light"/>
                <a:cs typeface="Roboto Light"/>
              </a:rPr>
              <a:t>using </a:t>
            </a:r>
            <a:r>
              <a:rPr sz="2000" b="0" spc="25" dirty="0">
                <a:solidFill>
                  <a:srgbClr val="FFFFFF"/>
                </a:solidFill>
                <a:latin typeface="Roboto Light"/>
                <a:cs typeface="Roboto Light"/>
              </a:rPr>
              <a:t>services </a:t>
            </a:r>
            <a:r>
              <a:rPr sz="2000" b="0" spc="20" dirty="0">
                <a:solidFill>
                  <a:srgbClr val="FFFFFF"/>
                </a:solidFill>
                <a:latin typeface="Roboto Light"/>
                <a:cs typeface="Roboto Light"/>
              </a:rPr>
              <a:t>or</a:t>
            </a:r>
            <a:r>
              <a:rPr sz="2000" b="0" spc="10" dirty="0">
                <a:solidFill>
                  <a:srgbClr val="FFFFFF"/>
                </a:solidFill>
                <a:latin typeface="Roboto Light"/>
                <a:cs typeface="Roboto Light"/>
              </a:rPr>
              <a:t> </a:t>
            </a:r>
            <a:r>
              <a:rPr sz="2000" b="0" spc="20" dirty="0">
                <a:solidFill>
                  <a:srgbClr val="FFFFFF"/>
                </a:solidFill>
                <a:latin typeface="Roboto Light"/>
                <a:cs typeface="Roboto Light"/>
              </a:rPr>
              <a:t>others</a:t>
            </a:r>
            <a:endParaRPr sz="2000" dirty="0">
              <a:latin typeface="Roboto Light"/>
              <a:cs typeface="Roboto Light"/>
            </a:endParaRPr>
          </a:p>
        </p:txBody>
      </p:sp>
      <p:sp>
        <p:nvSpPr>
          <p:cNvPr id="8" name="Rounded Rectangle 7">
            <a:extLst>
              <a:ext uri="{FF2B5EF4-FFF2-40B4-BE49-F238E27FC236}">
                <a16:creationId xmlns:a16="http://schemas.microsoft.com/office/drawing/2014/main" id="{AB0DF61F-E4BE-D1D2-FF32-F2C102399E21}"/>
              </a:ext>
            </a:extLst>
          </p:cNvPr>
          <p:cNvSpPr/>
          <p:nvPr/>
        </p:nvSpPr>
        <p:spPr>
          <a:xfrm>
            <a:off x="447126" y="3378990"/>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bject 5"/>
          <p:cNvSpPr txBox="1"/>
          <p:nvPr/>
        </p:nvSpPr>
        <p:spPr>
          <a:xfrm>
            <a:off x="620524" y="3604530"/>
            <a:ext cx="4716280" cy="627736"/>
          </a:xfrm>
          <a:prstGeom prst="rect">
            <a:avLst/>
          </a:prstGeom>
        </p:spPr>
        <p:txBody>
          <a:bodyPr vert="horz" wrap="square" lIns="0" tIns="12065" rIns="0" bIns="0" rtlCol="0">
            <a:spAutoFit/>
          </a:bodyPr>
          <a:lstStyle/>
          <a:p>
            <a:pPr marL="12065" marR="5080" indent="1905" algn="ctr">
              <a:lnSpc>
                <a:spcPct val="100000"/>
              </a:lnSpc>
              <a:spcBef>
                <a:spcPts val="95"/>
              </a:spcBef>
            </a:pPr>
            <a:r>
              <a:rPr sz="2000" b="0" spc="20" dirty="0">
                <a:solidFill>
                  <a:srgbClr val="FFFFFF"/>
                </a:solidFill>
                <a:latin typeface="Roboto Light"/>
                <a:cs typeface="Roboto Light"/>
              </a:rPr>
              <a:t>Evidence </a:t>
            </a:r>
            <a:r>
              <a:rPr sz="2000" b="0" spc="10" dirty="0">
                <a:solidFill>
                  <a:srgbClr val="FFFFFF"/>
                </a:solidFill>
                <a:latin typeface="Roboto Light"/>
                <a:cs typeface="Roboto Light"/>
              </a:rPr>
              <a:t>from you about </a:t>
            </a:r>
            <a:r>
              <a:rPr sz="2000" b="0" spc="20" dirty="0">
                <a:solidFill>
                  <a:srgbClr val="FFFFFF"/>
                </a:solidFill>
                <a:latin typeface="Roboto Light"/>
                <a:cs typeface="Roboto Light"/>
              </a:rPr>
              <a:t>people's  </a:t>
            </a:r>
            <a:r>
              <a:rPr sz="2000" b="0" spc="25" dirty="0">
                <a:solidFill>
                  <a:srgbClr val="FFFFFF"/>
                </a:solidFill>
                <a:latin typeface="Roboto Light"/>
                <a:cs typeface="Roboto Light"/>
              </a:rPr>
              <a:t>experience </a:t>
            </a:r>
            <a:endParaRPr sz="2000" dirty="0">
              <a:latin typeface="Roboto Light"/>
              <a:cs typeface="Roboto Light"/>
            </a:endParaRPr>
          </a:p>
        </p:txBody>
      </p:sp>
      <p:sp>
        <p:nvSpPr>
          <p:cNvPr id="9" name="object 8">
            <a:extLst>
              <a:ext uri="{FF2B5EF4-FFF2-40B4-BE49-F238E27FC236}">
                <a16:creationId xmlns:a16="http://schemas.microsoft.com/office/drawing/2014/main" id="{C8B7A847-A4EB-1992-08CB-E2C667E82C8E}"/>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10" name="object 5">
            <a:extLst>
              <a:ext uri="{FF2B5EF4-FFF2-40B4-BE49-F238E27FC236}">
                <a16:creationId xmlns:a16="http://schemas.microsoft.com/office/drawing/2014/main" id="{275AD013-91B2-4E3C-C7BB-03993B76BD71}"/>
              </a:ext>
            </a:extLst>
          </p:cNvPr>
          <p:cNvSpPr txBox="1">
            <a:spLocks/>
          </p:cNvSpPr>
          <p:nvPr/>
        </p:nvSpPr>
        <p:spPr>
          <a:xfrm>
            <a:off x="92765" y="522187"/>
            <a:ext cx="7050157" cy="997068"/>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People’s </a:t>
            </a:r>
            <a:r>
              <a:rPr lang="en-GB" sz="3200" spc="-5" dirty="0">
                <a:solidFill>
                  <a:schemeClr val="bg1"/>
                </a:solidFill>
              </a:rPr>
              <a:t>experience of Health and Care</a:t>
            </a:r>
            <a:r>
              <a:rPr lang="en-GB" sz="3200" spc="30" dirty="0">
                <a:solidFill>
                  <a:schemeClr val="bg1"/>
                </a:solidFill>
              </a:rPr>
              <a:t> </a:t>
            </a:r>
            <a:r>
              <a:rPr lang="en-GB" sz="3200" spc="-10" dirty="0">
                <a:solidFill>
                  <a:schemeClr val="bg1"/>
                </a:solidFill>
              </a:rPr>
              <a:t>services</a:t>
            </a:r>
            <a:endParaRPr lang="en-GB" dirty="0">
              <a:solidFill>
                <a:schemeClr val="bg1"/>
              </a:solidFill>
            </a:endParaRPr>
          </a:p>
        </p:txBody>
      </p:sp>
      <p:sp>
        <p:nvSpPr>
          <p:cNvPr id="3" name="TextBox 2">
            <a:extLst>
              <a:ext uri="{FF2B5EF4-FFF2-40B4-BE49-F238E27FC236}">
                <a16:creationId xmlns:a16="http://schemas.microsoft.com/office/drawing/2014/main" id="{2B3D1938-D8E7-E2EC-ED4E-5B4D9347DED6}"/>
              </a:ext>
            </a:extLst>
          </p:cNvPr>
          <p:cNvSpPr txBox="1"/>
          <p:nvPr/>
        </p:nvSpPr>
        <p:spPr>
          <a:xfrm>
            <a:off x="6026150" y="5066573"/>
            <a:ext cx="6165850" cy="369332"/>
          </a:xfrm>
          <a:prstGeom prst="rect">
            <a:avLst/>
          </a:prstGeom>
          <a:noFill/>
        </p:spPr>
        <p:txBody>
          <a:bodyPr wrap="square">
            <a:spAutoFit/>
          </a:bodyPr>
          <a:lstStyle/>
          <a:p>
            <a:r>
              <a:rPr lang="en-GB" sz="1800" b="0" spc="20" dirty="0">
                <a:solidFill>
                  <a:srgbClr val="FFFFFF"/>
                </a:solidFill>
                <a:latin typeface="Roboto Light"/>
                <a:cs typeface="Roboto Light"/>
              </a:rPr>
              <a:t>surveys, responses </a:t>
            </a:r>
            <a:r>
              <a:rPr lang="en-GB" sz="1800" b="0" spc="15" dirty="0">
                <a:solidFill>
                  <a:srgbClr val="FFFFFF"/>
                </a:solidFill>
                <a:latin typeface="Roboto Light"/>
                <a:cs typeface="Roboto Light"/>
              </a:rPr>
              <a:t>to  concerns </a:t>
            </a:r>
            <a:r>
              <a:rPr lang="en-GB" sz="1800" b="0" spc="5" dirty="0">
                <a:solidFill>
                  <a:srgbClr val="FFFFFF"/>
                </a:solidFill>
                <a:latin typeface="Roboto Light"/>
                <a:cs typeface="Roboto Light"/>
              </a:rPr>
              <a:t>and </a:t>
            </a:r>
            <a:r>
              <a:rPr lang="en-GB" sz="1800" b="0" spc="15" dirty="0">
                <a:solidFill>
                  <a:srgbClr val="FFFFFF"/>
                </a:solidFill>
                <a:latin typeface="Roboto Light"/>
                <a:cs typeface="Roboto Light"/>
              </a:rPr>
              <a:t>improvements </a:t>
            </a:r>
            <a:r>
              <a:rPr lang="en-GB" sz="1800" b="0" spc="5" dirty="0">
                <a:solidFill>
                  <a:srgbClr val="FFFFFF"/>
                </a:solidFill>
                <a:latin typeface="Roboto Light"/>
                <a:cs typeface="Roboto Light"/>
              </a:rPr>
              <a:t>made</a:t>
            </a:r>
            <a:endParaRPr lang="en-GB" dirty="0"/>
          </a:p>
        </p:txBody>
      </p:sp>
      <p:sp>
        <p:nvSpPr>
          <p:cNvPr id="6" name="Rounded Rectangle 5">
            <a:extLst>
              <a:ext uri="{FF2B5EF4-FFF2-40B4-BE49-F238E27FC236}">
                <a16:creationId xmlns:a16="http://schemas.microsoft.com/office/drawing/2014/main" id="{AD21E487-1D0E-B94B-FDEF-3649F621D9D0}"/>
              </a:ext>
            </a:extLst>
          </p:cNvPr>
          <p:cNvSpPr/>
          <p:nvPr/>
        </p:nvSpPr>
        <p:spPr>
          <a:xfrm>
            <a:off x="6026150" y="2085981"/>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bject 4">
            <a:extLst>
              <a:ext uri="{FF2B5EF4-FFF2-40B4-BE49-F238E27FC236}">
                <a16:creationId xmlns:a16="http://schemas.microsoft.com/office/drawing/2014/main" id="{0A81BC84-AEC6-5A41-76F8-2BD4A5ADB61B}"/>
              </a:ext>
            </a:extLst>
          </p:cNvPr>
          <p:cNvSpPr txBox="1"/>
          <p:nvPr/>
        </p:nvSpPr>
        <p:spPr>
          <a:xfrm>
            <a:off x="6512988" y="2350425"/>
            <a:ext cx="4089400" cy="640560"/>
          </a:xfrm>
          <a:prstGeom prst="rect">
            <a:avLst/>
          </a:prstGeom>
        </p:spPr>
        <p:txBody>
          <a:bodyPr vert="horz" wrap="square" lIns="0" tIns="12065" rIns="0" bIns="0" rtlCol="0">
            <a:spAutoFit/>
          </a:bodyPr>
          <a:lstStyle/>
          <a:p>
            <a:pPr marL="681990" marR="5080" indent="-669925" algn="ctr">
              <a:spcBef>
                <a:spcPts val="95"/>
              </a:spcBef>
            </a:pPr>
            <a:r>
              <a:rPr lang="en-GB" sz="2000" spc="20" dirty="0">
                <a:solidFill>
                  <a:srgbClr val="FFFFFF"/>
                </a:solidFill>
                <a:latin typeface="Roboto Light"/>
                <a:cs typeface="Roboto Light"/>
              </a:rPr>
              <a:t>Patient S</a:t>
            </a:r>
            <a:r>
              <a:rPr lang="en-GB" sz="2000" b="0" spc="20" dirty="0">
                <a:solidFill>
                  <a:srgbClr val="FFFFFF"/>
                </a:solidFill>
                <a:latin typeface="Roboto Light"/>
                <a:cs typeface="Roboto Light"/>
              </a:rPr>
              <a:t>urvey (FFT) Results </a:t>
            </a:r>
          </a:p>
          <a:p>
            <a:pPr marL="681990" marR="5080" indent="-669925" algn="ctr">
              <a:spcBef>
                <a:spcPts val="95"/>
              </a:spcBef>
            </a:pPr>
            <a:r>
              <a:rPr lang="en-GB" sz="2000" b="0" spc="20" dirty="0">
                <a:solidFill>
                  <a:srgbClr val="FFFFFF"/>
                </a:solidFill>
                <a:latin typeface="Roboto Light"/>
                <a:cs typeface="Roboto Light"/>
              </a:rPr>
              <a:t> (and improvements made)</a:t>
            </a:r>
            <a:endParaRPr lang="en-GB" sz="2000" dirty="0"/>
          </a:p>
        </p:txBody>
      </p:sp>
      <p:sp>
        <p:nvSpPr>
          <p:cNvPr id="12" name="Rounded Rectangle 11">
            <a:extLst>
              <a:ext uri="{FF2B5EF4-FFF2-40B4-BE49-F238E27FC236}">
                <a16:creationId xmlns:a16="http://schemas.microsoft.com/office/drawing/2014/main" id="{3D5C56C3-3C7C-9D1B-D1DD-26B28B68C7C2}"/>
              </a:ext>
            </a:extLst>
          </p:cNvPr>
          <p:cNvSpPr/>
          <p:nvPr/>
        </p:nvSpPr>
        <p:spPr>
          <a:xfrm>
            <a:off x="6026150" y="3379780"/>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bject 4">
            <a:extLst>
              <a:ext uri="{FF2B5EF4-FFF2-40B4-BE49-F238E27FC236}">
                <a16:creationId xmlns:a16="http://schemas.microsoft.com/office/drawing/2014/main" id="{8B864A32-8BA1-A5AB-811D-E0D64D250F77}"/>
              </a:ext>
            </a:extLst>
          </p:cNvPr>
          <p:cNvSpPr txBox="1"/>
          <p:nvPr/>
        </p:nvSpPr>
        <p:spPr>
          <a:xfrm>
            <a:off x="6071182" y="3574454"/>
            <a:ext cx="4902200" cy="961161"/>
          </a:xfrm>
          <a:prstGeom prst="rect">
            <a:avLst/>
          </a:prstGeom>
        </p:spPr>
        <p:txBody>
          <a:bodyPr vert="horz" wrap="square" lIns="0" tIns="12065" rIns="0" bIns="0" rtlCol="0">
            <a:spAutoFit/>
          </a:bodyPr>
          <a:lstStyle/>
          <a:p>
            <a:pPr marL="681990" marR="5080" indent="-669925" algn="ctr">
              <a:spcBef>
                <a:spcPts val="95"/>
              </a:spcBef>
            </a:pPr>
            <a:r>
              <a:rPr lang="en-GB" sz="2000" spc="20" dirty="0">
                <a:solidFill>
                  <a:srgbClr val="FFFFFF"/>
                </a:solidFill>
                <a:latin typeface="Roboto Light"/>
                <a:cs typeface="Roboto Light"/>
              </a:rPr>
              <a:t>Responses to Concerns &amp; Complaints</a:t>
            </a:r>
          </a:p>
          <a:p>
            <a:pPr marL="681990" marR="5080" indent="-669925" algn="ctr">
              <a:spcBef>
                <a:spcPts val="95"/>
              </a:spcBef>
            </a:pPr>
            <a:r>
              <a:rPr lang="en-GB" sz="2000" b="0" spc="20" dirty="0">
                <a:solidFill>
                  <a:srgbClr val="FFFFFF"/>
                </a:solidFill>
                <a:latin typeface="Roboto Light"/>
                <a:cs typeface="Roboto Light"/>
              </a:rPr>
              <a:t> (and improvements made)</a:t>
            </a:r>
            <a:endParaRPr lang="en-GB" sz="2000" dirty="0"/>
          </a:p>
          <a:p>
            <a:pPr marL="681990" marR="5080" indent="-669925">
              <a:lnSpc>
                <a:spcPct val="100000"/>
              </a:lnSpc>
              <a:spcBef>
                <a:spcPts val="95"/>
              </a:spcBef>
            </a:pPr>
            <a:endParaRPr sz="2000" dirty="0">
              <a:latin typeface="Roboto Light"/>
              <a:cs typeface="Robo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8" grpId="0" animBg="1"/>
      <p:bldP spid="5" grpId="0"/>
      <p:bldP spid="6" grpId="0" animBg="1"/>
      <p:bldP spid="11" grpId="0"/>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598012" y="424912"/>
            <a:ext cx="4857750" cy="997068"/>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6C3FC4"/>
                </a:solidFill>
              </a:rPr>
              <a:t>3. Feedback </a:t>
            </a:r>
            <a:r>
              <a:rPr sz="3200" spc="-10" dirty="0">
                <a:solidFill>
                  <a:srgbClr val="6C3FC4"/>
                </a:solidFill>
              </a:rPr>
              <a:t>from</a:t>
            </a:r>
            <a:r>
              <a:rPr sz="3200" spc="-40" dirty="0">
                <a:solidFill>
                  <a:srgbClr val="6C3FC4"/>
                </a:solidFill>
              </a:rPr>
              <a:t> </a:t>
            </a:r>
            <a:r>
              <a:rPr sz="3200" spc="-5" dirty="0">
                <a:solidFill>
                  <a:srgbClr val="6C3FC4"/>
                </a:solidFill>
              </a:rPr>
              <a:t>partners</a:t>
            </a:r>
            <a:endParaRPr sz="3200" dirty="0">
              <a:solidFill>
                <a:srgbClr val="6C3FC4"/>
              </a:solidFill>
            </a:endParaRPr>
          </a:p>
        </p:txBody>
      </p:sp>
      <p:sp>
        <p:nvSpPr>
          <p:cNvPr id="6" name="Rounded Rectangle 5">
            <a:extLst>
              <a:ext uri="{FF2B5EF4-FFF2-40B4-BE49-F238E27FC236}">
                <a16:creationId xmlns:a16="http://schemas.microsoft.com/office/drawing/2014/main" id="{DD5BAE21-33FD-CC67-E15E-EA404B26A86B}"/>
              </a:ext>
            </a:extLst>
          </p:cNvPr>
          <p:cNvSpPr/>
          <p:nvPr/>
        </p:nvSpPr>
        <p:spPr>
          <a:xfrm>
            <a:off x="722455" y="2344425"/>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Bef>
                <a:spcPts val="95"/>
              </a:spcBef>
            </a:pPr>
            <a:r>
              <a:rPr lang="en-GB" sz="1800" b="1" spc="10" dirty="0">
                <a:solidFill>
                  <a:schemeClr val="bg1"/>
                </a:solidFill>
                <a:latin typeface="Roboto Light"/>
                <a:cs typeface="Roboto Light"/>
              </a:rPr>
              <a:t>Commissioners</a:t>
            </a:r>
            <a:endParaRPr lang="en-GB" sz="1800" b="1" dirty="0">
              <a:solidFill>
                <a:schemeClr val="bg1"/>
              </a:solidFill>
              <a:latin typeface="Roboto Light"/>
              <a:cs typeface="Roboto Light"/>
            </a:endParaRPr>
          </a:p>
        </p:txBody>
      </p:sp>
      <p:sp>
        <p:nvSpPr>
          <p:cNvPr id="7" name="Rounded Rectangle 6">
            <a:extLst>
              <a:ext uri="{FF2B5EF4-FFF2-40B4-BE49-F238E27FC236}">
                <a16:creationId xmlns:a16="http://schemas.microsoft.com/office/drawing/2014/main" id="{443CF63B-D7B1-A406-8791-936027E979A3}"/>
              </a:ext>
            </a:extLst>
          </p:cNvPr>
          <p:cNvSpPr/>
          <p:nvPr/>
        </p:nvSpPr>
        <p:spPr>
          <a:xfrm>
            <a:off x="722455" y="4206914"/>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spc="20" dirty="0">
                <a:solidFill>
                  <a:schemeClr val="bg1"/>
                </a:solidFill>
                <a:latin typeface="Roboto Light"/>
                <a:cs typeface="Roboto Light"/>
              </a:rPr>
              <a:t>Other Health &amp; Care </a:t>
            </a:r>
            <a:r>
              <a:rPr lang="en-GB" b="1" spc="25" dirty="0">
                <a:solidFill>
                  <a:schemeClr val="bg1"/>
                </a:solidFill>
                <a:latin typeface="Roboto Light"/>
                <a:cs typeface="Roboto Light"/>
              </a:rPr>
              <a:t>P</a:t>
            </a:r>
            <a:r>
              <a:rPr lang="en-GB" sz="1800" b="1" spc="25" dirty="0">
                <a:solidFill>
                  <a:schemeClr val="bg1"/>
                </a:solidFill>
                <a:latin typeface="Roboto Light"/>
                <a:cs typeface="Roboto Light"/>
              </a:rPr>
              <a:t>roviders</a:t>
            </a:r>
            <a:endParaRPr lang="en-GB" b="1" dirty="0">
              <a:solidFill>
                <a:schemeClr val="bg1"/>
              </a:solidFill>
            </a:endParaRPr>
          </a:p>
        </p:txBody>
      </p:sp>
      <p:sp>
        <p:nvSpPr>
          <p:cNvPr id="9" name="Rounded Rectangle 8">
            <a:extLst>
              <a:ext uri="{FF2B5EF4-FFF2-40B4-BE49-F238E27FC236}">
                <a16:creationId xmlns:a16="http://schemas.microsoft.com/office/drawing/2014/main" id="{3E97532F-BD2E-1514-34E4-A197480A9C04}"/>
              </a:ext>
            </a:extLst>
          </p:cNvPr>
          <p:cNvSpPr/>
          <p:nvPr/>
        </p:nvSpPr>
        <p:spPr>
          <a:xfrm>
            <a:off x="6096000" y="4206914"/>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Bef>
                <a:spcPts val="1880"/>
              </a:spcBef>
            </a:pPr>
            <a:r>
              <a:rPr lang="en-GB" sz="1800" b="1" spc="30" dirty="0">
                <a:solidFill>
                  <a:schemeClr val="bg1"/>
                </a:solidFill>
                <a:latin typeface="Roboto Light"/>
                <a:cs typeface="Roboto Light"/>
              </a:rPr>
              <a:t>Visiting </a:t>
            </a:r>
            <a:r>
              <a:rPr lang="en-GB" b="1" spc="25" dirty="0">
                <a:solidFill>
                  <a:schemeClr val="bg1"/>
                </a:solidFill>
                <a:latin typeface="Roboto Light"/>
                <a:cs typeface="Roboto Light"/>
              </a:rPr>
              <a:t>H</a:t>
            </a:r>
            <a:r>
              <a:rPr lang="en-GB" sz="1800" b="1" spc="25" dirty="0">
                <a:solidFill>
                  <a:schemeClr val="bg1"/>
                </a:solidFill>
                <a:latin typeface="Roboto Light"/>
                <a:cs typeface="Roboto Light"/>
              </a:rPr>
              <a:t>ealth</a:t>
            </a:r>
            <a:r>
              <a:rPr lang="en-GB" sz="1800" b="1" spc="30" dirty="0">
                <a:solidFill>
                  <a:schemeClr val="bg1"/>
                </a:solidFill>
                <a:latin typeface="Roboto Light"/>
                <a:cs typeface="Roboto Light"/>
              </a:rPr>
              <a:t> </a:t>
            </a:r>
            <a:r>
              <a:rPr lang="en-GB" b="1" spc="20" dirty="0">
                <a:solidFill>
                  <a:schemeClr val="bg1"/>
                </a:solidFill>
                <a:latin typeface="Roboto Light"/>
                <a:cs typeface="Roboto Light"/>
              </a:rPr>
              <a:t>P</a:t>
            </a:r>
            <a:r>
              <a:rPr lang="en-GB" sz="1800" b="1" spc="20" dirty="0">
                <a:solidFill>
                  <a:schemeClr val="bg1"/>
                </a:solidFill>
                <a:latin typeface="Roboto Light"/>
                <a:cs typeface="Roboto Light"/>
              </a:rPr>
              <a:t>rofessionals (Survey)</a:t>
            </a:r>
            <a:endParaRPr lang="en-GB" sz="1800" b="1" dirty="0">
              <a:solidFill>
                <a:schemeClr val="bg1"/>
              </a:solidFill>
              <a:latin typeface="Roboto Light"/>
              <a:cs typeface="Roboto Light"/>
            </a:endParaRPr>
          </a:p>
        </p:txBody>
      </p:sp>
      <p:sp>
        <p:nvSpPr>
          <p:cNvPr id="10" name="object 8">
            <a:extLst>
              <a:ext uri="{FF2B5EF4-FFF2-40B4-BE49-F238E27FC236}">
                <a16:creationId xmlns:a16="http://schemas.microsoft.com/office/drawing/2014/main" id="{BAF3461C-BA46-9A4B-53E9-6619BF3E8D14}"/>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11" name="object 5">
            <a:extLst>
              <a:ext uri="{FF2B5EF4-FFF2-40B4-BE49-F238E27FC236}">
                <a16:creationId xmlns:a16="http://schemas.microsoft.com/office/drawing/2014/main" id="{53B9635F-12F3-9D9F-06A8-23BA5BBBC97B}"/>
              </a:ext>
            </a:extLst>
          </p:cNvPr>
          <p:cNvSpPr txBox="1">
            <a:spLocks/>
          </p:cNvSpPr>
          <p:nvPr/>
        </p:nvSpPr>
        <p:spPr>
          <a:xfrm>
            <a:off x="92765" y="1014630"/>
            <a:ext cx="7050157" cy="504625"/>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Feedback from Partners</a:t>
            </a:r>
            <a:endParaRPr lang="en-GB" dirty="0">
              <a:solidFill>
                <a:schemeClr val="bg1"/>
              </a:solidFill>
            </a:endParaRPr>
          </a:p>
        </p:txBody>
      </p:sp>
      <p:sp>
        <p:nvSpPr>
          <p:cNvPr id="12" name="Rounded Rectangle 11">
            <a:extLst>
              <a:ext uri="{FF2B5EF4-FFF2-40B4-BE49-F238E27FC236}">
                <a16:creationId xmlns:a16="http://schemas.microsoft.com/office/drawing/2014/main" id="{327FB910-BF06-7AFE-D266-CFF2AB24083B}"/>
              </a:ext>
            </a:extLst>
          </p:cNvPr>
          <p:cNvSpPr/>
          <p:nvPr/>
        </p:nvSpPr>
        <p:spPr>
          <a:xfrm>
            <a:off x="6096000" y="2344424"/>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Bef>
                <a:spcPts val="95"/>
              </a:spcBef>
            </a:pPr>
            <a:r>
              <a:rPr lang="en-GB" sz="1800" b="1" spc="10" dirty="0">
                <a:solidFill>
                  <a:schemeClr val="bg1"/>
                </a:solidFill>
                <a:latin typeface="Roboto Light"/>
                <a:cs typeface="Roboto Light"/>
              </a:rPr>
              <a:t>Multi Agency Bodies</a:t>
            </a:r>
            <a:endParaRPr lang="en-GB" sz="1800" b="1" dirty="0">
              <a:solidFill>
                <a:schemeClr val="bg1"/>
              </a:solidFill>
              <a:latin typeface="Roboto Light"/>
              <a:cs typeface="Roboto Light"/>
            </a:endParaRPr>
          </a:p>
        </p:txBody>
      </p:sp>
      <p:sp>
        <p:nvSpPr>
          <p:cNvPr id="2" name="TextBox 1">
            <a:extLst>
              <a:ext uri="{FF2B5EF4-FFF2-40B4-BE49-F238E27FC236}">
                <a16:creationId xmlns:a16="http://schemas.microsoft.com/office/drawing/2014/main" id="{6E3B2B39-D458-CB30-B448-58DD9A023CA1}"/>
              </a:ext>
            </a:extLst>
          </p:cNvPr>
          <p:cNvSpPr txBox="1"/>
          <p:nvPr/>
        </p:nvSpPr>
        <p:spPr>
          <a:xfrm>
            <a:off x="8505332" y="852084"/>
            <a:ext cx="2653744" cy="738664"/>
          </a:xfrm>
          <a:prstGeom prst="rect">
            <a:avLst/>
          </a:prstGeom>
          <a:noFill/>
          <a:ln>
            <a:solidFill>
              <a:srgbClr val="FF0000"/>
            </a:solidFill>
          </a:ln>
        </p:spPr>
        <p:txBody>
          <a:bodyPr wrap="square" rtlCol="0">
            <a:spAutoFit/>
          </a:bodyPr>
          <a:lstStyle/>
          <a:p>
            <a:r>
              <a:rPr lang="en-GB" sz="1400" b="1" dirty="0">
                <a:solidFill>
                  <a:srgbClr val="FF0000"/>
                </a:solidFill>
                <a:latin typeface="Montserrat" pitchFamily="2" charset="77"/>
              </a:rPr>
              <a:t>**Still unclear whether you can challenge feedback from partners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2"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648527" y="1019603"/>
            <a:ext cx="5983767" cy="504625"/>
          </a:xfrm>
          <a:prstGeom prst="rect">
            <a:avLst/>
          </a:prstGeom>
        </p:spPr>
        <p:txBody>
          <a:bodyPr vert="horz" wrap="square" lIns="0" tIns="12065" rIns="0" bIns="0" rtlCol="0">
            <a:spAutoFit/>
          </a:bodyPr>
          <a:lstStyle/>
          <a:p>
            <a:pPr marL="12700">
              <a:lnSpc>
                <a:spcPct val="100000"/>
              </a:lnSpc>
              <a:spcBef>
                <a:spcPts val="95"/>
              </a:spcBef>
            </a:pPr>
            <a:r>
              <a:rPr sz="3200" spc="-5" dirty="0">
                <a:solidFill>
                  <a:srgbClr val="6C3FC4"/>
                </a:solidFill>
              </a:rPr>
              <a:t>Observations of</a:t>
            </a:r>
            <a:r>
              <a:rPr sz="3200" spc="-45" dirty="0">
                <a:solidFill>
                  <a:srgbClr val="6C3FC4"/>
                </a:solidFill>
              </a:rPr>
              <a:t> </a:t>
            </a:r>
            <a:r>
              <a:rPr sz="3200" spc="-5" dirty="0">
                <a:solidFill>
                  <a:srgbClr val="6C3FC4"/>
                </a:solidFill>
              </a:rPr>
              <a:t>Care</a:t>
            </a:r>
            <a:endParaRPr sz="3200" dirty="0">
              <a:solidFill>
                <a:srgbClr val="6C3FC4"/>
              </a:solidFill>
            </a:endParaRPr>
          </a:p>
        </p:txBody>
      </p:sp>
      <p:sp>
        <p:nvSpPr>
          <p:cNvPr id="10" name="object 8">
            <a:extLst>
              <a:ext uri="{FF2B5EF4-FFF2-40B4-BE49-F238E27FC236}">
                <a16:creationId xmlns:a16="http://schemas.microsoft.com/office/drawing/2014/main" id="{3D8D3BBE-D03A-04EC-1124-0CA33D3FB649}"/>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11" name="object 5">
            <a:extLst>
              <a:ext uri="{FF2B5EF4-FFF2-40B4-BE49-F238E27FC236}">
                <a16:creationId xmlns:a16="http://schemas.microsoft.com/office/drawing/2014/main" id="{07BE23E0-1303-7F3B-2BB3-3091717B3DBC}"/>
              </a:ext>
            </a:extLst>
          </p:cNvPr>
          <p:cNvSpPr txBox="1">
            <a:spLocks/>
          </p:cNvSpPr>
          <p:nvPr/>
        </p:nvSpPr>
        <p:spPr>
          <a:xfrm>
            <a:off x="115331" y="801632"/>
            <a:ext cx="7050157" cy="504625"/>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Observation</a:t>
            </a:r>
            <a:endParaRPr lang="en-GB" dirty="0">
              <a:solidFill>
                <a:schemeClr val="bg1"/>
              </a:solidFill>
            </a:endParaRPr>
          </a:p>
        </p:txBody>
      </p:sp>
      <p:sp>
        <p:nvSpPr>
          <p:cNvPr id="12" name="Rounded Rectangle 11">
            <a:extLst>
              <a:ext uri="{FF2B5EF4-FFF2-40B4-BE49-F238E27FC236}">
                <a16:creationId xmlns:a16="http://schemas.microsoft.com/office/drawing/2014/main" id="{3DA83343-D71F-BF0A-8D36-E9197E48A154}"/>
              </a:ext>
            </a:extLst>
          </p:cNvPr>
          <p:cNvSpPr/>
          <p:nvPr/>
        </p:nvSpPr>
        <p:spPr>
          <a:xfrm>
            <a:off x="648527" y="2138542"/>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Bef>
                <a:spcPts val="95"/>
              </a:spcBef>
            </a:pPr>
            <a:r>
              <a:rPr lang="en-GB" sz="1800" b="1" spc="10" dirty="0">
                <a:solidFill>
                  <a:schemeClr val="bg1"/>
                </a:solidFill>
                <a:latin typeface="Roboto Light"/>
                <a:cs typeface="Roboto Light"/>
              </a:rPr>
              <a:t>Internal Observations</a:t>
            </a:r>
          </a:p>
          <a:p>
            <a:pPr algn="ctr">
              <a:lnSpc>
                <a:spcPct val="100000"/>
              </a:lnSpc>
              <a:spcBef>
                <a:spcPts val="95"/>
              </a:spcBef>
            </a:pPr>
            <a:r>
              <a:rPr lang="en-GB" sz="1800" b="1" spc="10" dirty="0">
                <a:solidFill>
                  <a:schemeClr val="bg1"/>
                </a:solidFill>
                <a:latin typeface="Roboto Light"/>
                <a:cs typeface="Roboto Light"/>
              </a:rPr>
              <a:t>(e.g. Audit /Spot Checks/QA)</a:t>
            </a:r>
            <a:endParaRPr lang="en-GB" sz="1800" b="1" dirty="0">
              <a:solidFill>
                <a:schemeClr val="bg1"/>
              </a:solidFill>
              <a:latin typeface="Roboto Light"/>
              <a:cs typeface="Roboto Light"/>
            </a:endParaRPr>
          </a:p>
        </p:txBody>
      </p:sp>
      <p:sp>
        <p:nvSpPr>
          <p:cNvPr id="13" name="Rounded Rectangle 12">
            <a:extLst>
              <a:ext uri="{FF2B5EF4-FFF2-40B4-BE49-F238E27FC236}">
                <a16:creationId xmlns:a16="http://schemas.microsoft.com/office/drawing/2014/main" id="{C8F65FDF-27E4-EDB3-ACE7-2C239FAE08A0}"/>
              </a:ext>
            </a:extLst>
          </p:cNvPr>
          <p:cNvSpPr/>
          <p:nvPr/>
        </p:nvSpPr>
        <p:spPr>
          <a:xfrm>
            <a:off x="648527" y="3901516"/>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95"/>
              </a:spcBef>
            </a:pPr>
            <a:endParaRPr lang="en-GB" spc="35" dirty="0">
              <a:solidFill>
                <a:srgbClr val="6C3FC4"/>
              </a:solidFill>
              <a:latin typeface="Roboto Light"/>
              <a:cs typeface="Roboto Light"/>
            </a:endParaRPr>
          </a:p>
          <a:p>
            <a:pPr algn="ctr">
              <a:spcBef>
                <a:spcPts val="95"/>
              </a:spcBef>
            </a:pPr>
            <a:r>
              <a:rPr lang="en-GB" sz="1800" b="1" spc="35" dirty="0">
                <a:solidFill>
                  <a:schemeClr val="bg1"/>
                </a:solidFill>
                <a:latin typeface="Roboto Light"/>
                <a:cs typeface="Roboto Light"/>
              </a:rPr>
              <a:t>Off-site/Remote</a:t>
            </a:r>
            <a:r>
              <a:rPr lang="en-GB" sz="1800" b="1" spc="30" dirty="0">
                <a:solidFill>
                  <a:schemeClr val="bg1"/>
                </a:solidFill>
                <a:latin typeface="Roboto Light"/>
                <a:cs typeface="Roboto Light"/>
              </a:rPr>
              <a:t> </a:t>
            </a:r>
            <a:r>
              <a:rPr lang="en-GB" sz="1800" b="1" spc="20" dirty="0">
                <a:solidFill>
                  <a:schemeClr val="bg1"/>
                </a:solidFill>
                <a:latin typeface="Roboto Light"/>
                <a:cs typeface="Roboto Light"/>
              </a:rPr>
              <a:t>interviews </a:t>
            </a:r>
            <a:r>
              <a:rPr lang="en-GB" sz="1800" b="1" spc="10" dirty="0">
                <a:solidFill>
                  <a:schemeClr val="bg1"/>
                </a:solidFill>
                <a:latin typeface="Roboto Light"/>
                <a:cs typeface="Roboto Light"/>
              </a:rPr>
              <a:t>with </a:t>
            </a:r>
          </a:p>
          <a:p>
            <a:pPr algn="ctr">
              <a:spcBef>
                <a:spcPts val="95"/>
              </a:spcBef>
            </a:pPr>
            <a:r>
              <a:rPr lang="en-GB" sz="1800" b="1" spc="20" dirty="0">
                <a:solidFill>
                  <a:schemeClr val="bg1"/>
                </a:solidFill>
                <a:latin typeface="Roboto Light"/>
                <a:cs typeface="Roboto Light"/>
              </a:rPr>
              <a:t>staff </a:t>
            </a:r>
            <a:r>
              <a:rPr lang="en-GB" sz="1800" b="1" spc="5" dirty="0">
                <a:solidFill>
                  <a:schemeClr val="bg1"/>
                </a:solidFill>
                <a:latin typeface="Roboto Light"/>
                <a:cs typeface="Roboto Light"/>
              </a:rPr>
              <a:t>and</a:t>
            </a:r>
            <a:r>
              <a:rPr lang="en-GB" sz="1800" b="1" dirty="0">
                <a:solidFill>
                  <a:schemeClr val="bg1"/>
                </a:solidFill>
                <a:latin typeface="Roboto Light"/>
                <a:cs typeface="Roboto Light"/>
              </a:rPr>
              <a:t> </a:t>
            </a:r>
            <a:r>
              <a:rPr lang="en-GB" sz="1800" b="1" spc="20" dirty="0">
                <a:solidFill>
                  <a:schemeClr val="bg1"/>
                </a:solidFill>
                <a:latin typeface="Roboto Light"/>
                <a:cs typeface="Roboto Light"/>
              </a:rPr>
              <a:t>professionals</a:t>
            </a:r>
            <a:endParaRPr lang="en-GB" sz="1800" b="1" dirty="0">
              <a:solidFill>
                <a:schemeClr val="bg1"/>
              </a:solidFill>
              <a:latin typeface="Roboto Light"/>
              <a:cs typeface="Roboto Light"/>
            </a:endParaRPr>
          </a:p>
          <a:p>
            <a:pPr algn="ctr">
              <a:lnSpc>
                <a:spcPct val="100000"/>
              </a:lnSpc>
              <a:spcBef>
                <a:spcPts val="95"/>
              </a:spcBef>
            </a:pPr>
            <a:endParaRPr lang="en-GB" sz="1800" dirty="0">
              <a:solidFill>
                <a:srgbClr val="6C3FC4"/>
              </a:solidFill>
              <a:latin typeface="Roboto Light"/>
              <a:cs typeface="Roboto Light"/>
            </a:endParaRPr>
          </a:p>
        </p:txBody>
      </p:sp>
      <p:sp>
        <p:nvSpPr>
          <p:cNvPr id="14" name="Rounded Rectangle 13">
            <a:extLst>
              <a:ext uri="{FF2B5EF4-FFF2-40B4-BE49-F238E27FC236}">
                <a16:creationId xmlns:a16="http://schemas.microsoft.com/office/drawing/2014/main" id="{D4E3F880-0804-B9DB-AAF0-9ABA80B09CBE}"/>
              </a:ext>
            </a:extLst>
          </p:cNvPr>
          <p:cNvSpPr/>
          <p:nvPr/>
        </p:nvSpPr>
        <p:spPr>
          <a:xfrm>
            <a:off x="6147382" y="3901515"/>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95"/>
              </a:spcBef>
            </a:pPr>
            <a:endParaRPr lang="en-GB" sz="1800" b="0" spc="10" dirty="0">
              <a:solidFill>
                <a:srgbClr val="6C3FC4"/>
              </a:solidFill>
              <a:latin typeface="Roboto Light"/>
              <a:cs typeface="Roboto Light"/>
            </a:endParaRPr>
          </a:p>
          <a:p>
            <a:pPr algn="ctr">
              <a:spcBef>
                <a:spcPts val="95"/>
              </a:spcBef>
            </a:pPr>
            <a:r>
              <a:rPr lang="en-GB" sz="1800" b="1" spc="10" dirty="0">
                <a:solidFill>
                  <a:schemeClr val="bg1"/>
                </a:solidFill>
                <a:latin typeface="Roboto Light"/>
                <a:cs typeface="Roboto Light"/>
              </a:rPr>
              <a:t>Use </a:t>
            </a:r>
            <a:r>
              <a:rPr lang="en-GB" sz="1800" b="1" spc="30" dirty="0">
                <a:solidFill>
                  <a:schemeClr val="bg1"/>
                </a:solidFill>
                <a:latin typeface="Roboto Light"/>
                <a:cs typeface="Roboto Light"/>
              </a:rPr>
              <a:t>of </a:t>
            </a:r>
            <a:r>
              <a:rPr lang="en-GB" sz="1800" b="1" spc="25" dirty="0">
                <a:solidFill>
                  <a:schemeClr val="bg1"/>
                </a:solidFill>
                <a:latin typeface="Roboto Light"/>
                <a:cs typeface="Roboto Light"/>
              </a:rPr>
              <a:t>‘Experts </a:t>
            </a:r>
            <a:r>
              <a:rPr lang="en-GB" sz="1800" b="1" spc="15" dirty="0">
                <a:solidFill>
                  <a:schemeClr val="bg1"/>
                </a:solidFill>
                <a:latin typeface="Roboto Light"/>
                <a:cs typeface="Roboto Light"/>
              </a:rPr>
              <a:t>by </a:t>
            </a:r>
            <a:r>
              <a:rPr lang="en-GB" sz="1800" b="1" spc="25" dirty="0">
                <a:solidFill>
                  <a:schemeClr val="bg1"/>
                </a:solidFill>
                <a:latin typeface="Roboto Light"/>
                <a:cs typeface="Roboto Light"/>
              </a:rPr>
              <a:t>Experience’ </a:t>
            </a:r>
            <a:r>
              <a:rPr lang="en-GB" sz="1800" b="1" spc="20" dirty="0">
                <a:solidFill>
                  <a:schemeClr val="bg1"/>
                </a:solidFill>
                <a:latin typeface="Roboto Light"/>
                <a:cs typeface="Roboto Light"/>
              </a:rPr>
              <a:t>during </a:t>
            </a:r>
            <a:r>
              <a:rPr lang="en-GB" sz="1800" b="1" spc="30" dirty="0">
                <a:solidFill>
                  <a:schemeClr val="bg1"/>
                </a:solidFill>
                <a:latin typeface="Roboto Light"/>
                <a:cs typeface="Roboto Light"/>
              </a:rPr>
              <a:t>site</a:t>
            </a:r>
            <a:r>
              <a:rPr lang="en-GB" sz="1800" b="1" dirty="0">
                <a:solidFill>
                  <a:schemeClr val="bg1"/>
                </a:solidFill>
                <a:latin typeface="Roboto Light"/>
                <a:cs typeface="Roboto Light"/>
              </a:rPr>
              <a:t> </a:t>
            </a:r>
            <a:r>
              <a:rPr lang="en-GB" sz="1800" b="1" spc="35" dirty="0">
                <a:solidFill>
                  <a:schemeClr val="bg1"/>
                </a:solidFill>
                <a:latin typeface="Roboto Light"/>
                <a:cs typeface="Roboto Light"/>
              </a:rPr>
              <a:t>visits</a:t>
            </a:r>
            <a:endParaRPr lang="en-GB" sz="1800" b="1" dirty="0">
              <a:solidFill>
                <a:schemeClr val="bg1"/>
              </a:solidFill>
              <a:latin typeface="Roboto Light"/>
              <a:cs typeface="Roboto Light"/>
            </a:endParaRPr>
          </a:p>
          <a:p>
            <a:pPr algn="ctr">
              <a:lnSpc>
                <a:spcPct val="100000"/>
              </a:lnSpc>
              <a:spcBef>
                <a:spcPts val="95"/>
              </a:spcBef>
            </a:pPr>
            <a:endParaRPr lang="en-GB" sz="1800" dirty="0">
              <a:solidFill>
                <a:srgbClr val="6C3FC4"/>
              </a:solidFill>
              <a:latin typeface="Roboto Light"/>
              <a:cs typeface="Roboto Light"/>
            </a:endParaRPr>
          </a:p>
        </p:txBody>
      </p:sp>
      <p:sp>
        <p:nvSpPr>
          <p:cNvPr id="2" name="Rounded Rectangle 1">
            <a:extLst>
              <a:ext uri="{FF2B5EF4-FFF2-40B4-BE49-F238E27FC236}">
                <a16:creationId xmlns:a16="http://schemas.microsoft.com/office/drawing/2014/main" id="{565922A4-CA8F-C1D7-CC85-3A79BBD51EE4}"/>
              </a:ext>
            </a:extLst>
          </p:cNvPr>
          <p:cNvSpPr/>
          <p:nvPr/>
        </p:nvSpPr>
        <p:spPr>
          <a:xfrm>
            <a:off x="6096000" y="2105080"/>
            <a:ext cx="5063076" cy="1156625"/>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Bef>
                <a:spcPts val="95"/>
              </a:spcBef>
            </a:pPr>
            <a:r>
              <a:rPr lang="en-GB" sz="1800" b="1" spc="10" dirty="0">
                <a:solidFill>
                  <a:schemeClr val="bg1"/>
                </a:solidFill>
                <a:latin typeface="Roboto Light"/>
                <a:cs typeface="Roboto Light"/>
              </a:rPr>
              <a:t>‘Onsite’ (aka inspection) observation of Care</a:t>
            </a:r>
            <a:endParaRPr lang="en-GB" sz="1800" b="1" dirty="0">
              <a:solidFill>
                <a:schemeClr val="bg1"/>
              </a:solidFill>
              <a:latin typeface="Roboto Light"/>
              <a:cs typeface="Robo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50075" y="2080439"/>
            <a:ext cx="10816425" cy="3049874"/>
          </a:xfrm>
          <a:prstGeom prst="rect">
            <a:avLst/>
          </a:prstGeom>
        </p:spPr>
        <p:txBody>
          <a:bodyPr vert="horz" wrap="square" lIns="0" tIns="12700" rIns="0" bIns="0" rtlCol="0">
            <a:spAutoFit/>
          </a:bodyPr>
          <a:lstStyle/>
          <a:p>
            <a:pPr marL="297815" marR="5080" indent="-285750">
              <a:lnSpc>
                <a:spcPct val="106900"/>
              </a:lnSpc>
              <a:spcBef>
                <a:spcPts val="100"/>
              </a:spcBef>
              <a:buFont typeface="Arial" panose="020B0604020202020204" pitchFamily="34" charset="0"/>
              <a:buChar char="•"/>
            </a:pPr>
            <a:r>
              <a:rPr sz="1800" spc="-5" dirty="0">
                <a:solidFill>
                  <a:srgbClr val="6C3FC4"/>
                </a:solidFill>
                <a:latin typeface="Roboto"/>
                <a:cs typeface="Roboto"/>
              </a:rPr>
              <a:t>Understand more about the new CQC Single  Assessment Framework, what is changing and </a:t>
            </a:r>
            <a:r>
              <a:rPr sz="1800" spc="-10" dirty="0">
                <a:solidFill>
                  <a:srgbClr val="6C3FC4"/>
                </a:solidFill>
                <a:latin typeface="Roboto"/>
                <a:cs typeface="Roboto"/>
              </a:rPr>
              <a:t>what  </a:t>
            </a:r>
            <a:r>
              <a:rPr sz="1800" spc="-5" dirty="0">
                <a:solidFill>
                  <a:srgbClr val="6C3FC4"/>
                </a:solidFill>
                <a:latin typeface="Roboto"/>
                <a:cs typeface="Roboto"/>
              </a:rPr>
              <a:t>you can do to</a:t>
            </a:r>
            <a:r>
              <a:rPr sz="1800" spc="-10" dirty="0">
                <a:solidFill>
                  <a:srgbClr val="6C3FC4"/>
                </a:solidFill>
                <a:latin typeface="Roboto"/>
                <a:cs typeface="Roboto"/>
              </a:rPr>
              <a:t> </a:t>
            </a:r>
            <a:r>
              <a:rPr sz="1800" spc="-5" dirty="0">
                <a:solidFill>
                  <a:srgbClr val="6C3FC4"/>
                </a:solidFill>
                <a:latin typeface="Roboto"/>
                <a:cs typeface="Roboto"/>
              </a:rPr>
              <a:t>prepare</a:t>
            </a:r>
            <a:r>
              <a:rPr lang="en-GB" sz="1800" spc="-5" dirty="0">
                <a:solidFill>
                  <a:srgbClr val="6C3FC4"/>
                </a:solidFill>
                <a:latin typeface="Roboto"/>
                <a:cs typeface="Roboto"/>
              </a:rPr>
              <a:t> as a Leader</a:t>
            </a:r>
          </a:p>
          <a:p>
            <a:pPr marL="297815" marR="5080" indent="-285750">
              <a:lnSpc>
                <a:spcPct val="106900"/>
              </a:lnSpc>
              <a:spcBef>
                <a:spcPts val="100"/>
              </a:spcBef>
              <a:buFont typeface="Arial" panose="020B0604020202020204" pitchFamily="34" charset="0"/>
              <a:buChar char="•"/>
            </a:pPr>
            <a:endParaRPr lang="en-GB" spc="-5" dirty="0">
              <a:solidFill>
                <a:srgbClr val="6C3FC4"/>
              </a:solidFill>
              <a:latin typeface="Roboto"/>
              <a:cs typeface="Roboto"/>
            </a:endParaRPr>
          </a:p>
          <a:p>
            <a:pPr marL="297815" marR="5080" indent="-285750">
              <a:lnSpc>
                <a:spcPct val="106900"/>
              </a:lnSpc>
              <a:spcBef>
                <a:spcPts val="100"/>
              </a:spcBef>
              <a:buFont typeface="Arial" panose="020B0604020202020204" pitchFamily="34" charset="0"/>
              <a:buChar char="•"/>
            </a:pPr>
            <a:r>
              <a:rPr lang="en-GB" sz="1800" spc="-5" dirty="0">
                <a:solidFill>
                  <a:srgbClr val="6C3FC4"/>
                </a:solidFill>
                <a:latin typeface="Roboto"/>
                <a:cs typeface="Roboto"/>
              </a:rPr>
              <a:t>Understand more about the new CQC Single  Assessment Framework, what is changing and </a:t>
            </a:r>
            <a:r>
              <a:rPr lang="en-GB" sz="1800" spc="-10" dirty="0">
                <a:solidFill>
                  <a:srgbClr val="6C3FC4"/>
                </a:solidFill>
                <a:latin typeface="Roboto"/>
                <a:cs typeface="Roboto"/>
              </a:rPr>
              <a:t>what </a:t>
            </a:r>
            <a:r>
              <a:rPr lang="en-GB" sz="1800" spc="-5" dirty="0">
                <a:solidFill>
                  <a:srgbClr val="6C3FC4"/>
                </a:solidFill>
                <a:latin typeface="Roboto"/>
                <a:cs typeface="Roboto"/>
              </a:rPr>
              <a:t>we are doing to</a:t>
            </a:r>
            <a:r>
              <a:rPr lang="en-GB" sz="1800" spc="-10" dirty="0">
                <a:solidFill>
                  <a:srgbClr val="6C3FC4"/>
                </a:solidFill>
                <a:latin typeface="Roboto"/>
                <a:cs typeface="Roboto"/>
              </a:rPr>
              <a:t> </a:t>
            </a:r>
            <a:r>
              <a:rPr lang="en-GB" sz="1800" spc="-5" dirty="0">
                <a:solidFill>
                  <a:srgbClr val="6C3FC4"/>
                </a:solidFill>
                <a:latin typeface="Roboto"/>
                <a:cs typeface="Roboto"/>
              </a:rPr>
              <a:t>prepare your Teams.</a:t>
            </a:r>
          </a:p>
          <a:p>
            <a:pPr marL="297815" marR="5080" indent="-285750">
              <a:lnSpc>
                <a:spcPct val="106900"/>
              </a:lnSpc>
              <a:spcBef>
                <a:spcPts val="100"/>
              </a:spcBef>
              <a:buFont typeface="Arial" panose="020B0604020202020204" pitchFamily="34" charset="0"/>
              <a:buChar char="•"/>
            </a:pPr>
            <a:endParaRPr lang="en-GB" spc="-5" dirty="0">
              <a:solidFill>
                <a:srgbClr val="6C3FC4"/>
              </a:solidFill>
              <a:latin typeface="Roboto"/>
              <a:cs typeface="Roboto"/>
            </a:endParaRPr>
          </a:p>
          <a:p>
            <a:pPr marL="297815" marR="5080" indent="-285750">
              <a:lnSpc>
                <a:spcPct val="106900"/>
              </a:lnSpc>
              <a:spcBef>
                <a:spcPts val="100"/>
              </a:spcBef>
              <a:buFont typeface="Arial" panose="020B0604020202020204" pitchFamily="34" charset="0"/>
              <a:buChar char="•"/>
            </a:pPr>
            <a:r>
              <a:rPr lang="en-GB" sz="1800" spc="-5" dirty="0">
                <a:solidFill>
                  <a:srgbClr val="6C3FC4"/>
                </a:solidFill>
                <a:latin typeface="Roboto"/>
                <a:cs typeface="Roboto"/>
              </a:rPr>
              <a:t>Prepare for potential ‘ Staff &amp; Leadership Feedback Questioning’ from the CQC</a:t>
            </a:r>
          </a:p>
          <a:p>
            <a:pPr marL="297815" marR="5080" indent="-285750">
              <a:lnSpc>
                <a:spcPct val="106900"/>
              </a:lnSpc>
              <a:spcBef>
                <a:spcPts val="100"/>
              </a:spcBef>
              <a:buFont typeface="Arial" panose="020B0604020202020204" pitchFamily="34" charset="0"/>
              <a:buChar char="•"/>
            </a:pPr>
            <a:endParaRPr lang="en-GB" spc="-5" dirty="0">
              <a:solidFill>
                <a:srgbClr val="6C3FC4"/>
              </a:solidFill>
              <a:latin typeface="Roboto"/>
              <a:cs typeface="Roboto"/>
            </a:endParaRPr>
          </a:p>
          <a:p>
            <a:pPr marL="297815" marR="5080" indent="-285750">
              <a:lnSpc>
                <a:spcPct val="106900"/>
              </a:lnSpc>
              <a:spcBef>
                <a:spcPts val="100"/>
              </a:spcBef>
              <a:buFont typeface="Arial" panose="020B0604020202020204" pitchFamily="34" charset="0"/>
              <a:buChar char="•"/>
            </a:pPr>
            <a:r>
              <a:rPr lang="en-GB" sz="1800" spc="-5" dirty="0">
                <a:solidFill>
                  <a:srgbClr val="6C3FC4"/>
                </a:solidFill>
                <a:latin typeface="Roboto"/>
                <a:cs typeface="Roboto"/>
              </a:rPr>
              <a:t>Understand the types of questions as Leaders you may be asked and how this could happen.</a:t>
            </a:r>
            <a:endParaRPr lang="en-GB" sz="1800" dirty="0">
              <a:solidFill>
                <a:srgbClr val="6C3FC4"/>
              </a:solidFill>
              <a:latin typeface="Roboto"/>
              <a:cs typeface="Roboto"/>
            </a:endParaRPr>
          </a:p>
          <a:p>
            <a:pPr marL="12700" marR="5080" indent="-635">
              <a:lnSpc>
                <a:spcPct val="106900"/>
              </a:lnSpc>
              <a:spcBef>
                <a:spcPts val="100"/>
              </a:spcBef>
            </a:pPr>
            <a:endParaRPr sz="1800" dirty="0">
              <a:solidFill>
                <a:srgbClr val="6C3FC4"/>
              </a:solidFill>
              <a:latin typeface="Roboto"/>
              <a:cs typeface="Roboto"/>
            </a:endParaRPr>
          </a:p>
        </p:txBody>
      </p:sp>
      <p:sp>
        <p:nvSpPr>
          <p:cNvPr id="7" name="object 7"/>
          <p:cNvSpPr txBox="1">
            <a:spLocks noGrp="1"/>
          </p:cNvSpPr>
          <p:nvPr>
            <p:ph type="title"/>
          </p:nvPr>
        </p:nvSpPr>
        <p:spPr>
          <a:xfrm>
            <a:off x="812495" y="928840"/>
            <a:ext cx="4406265" cy="628377"/>
          </a:xfrm>
          <a:prstGeom prst="rect">
            <a:avLst/>
          </a:prstGeom>
        </p:spPr>
        <p:txBody>
          <a:bodyPr vert="horz" wrap="square" lIns="0" tIns="12700" rIns="0" bIns="0" rtlCol="0">
            <a:spAutoFit/>
          </a:bodyPr>
          <a:lstStyle/>
          <a:p>
            <a:pPr marL="12700">
              <a:lnSpc>
                <a:spcPct val="100000"/>
              </a:lnSpc>
              <a:spcBef>
                <a:spcPts val="100"/>
              </a:spcBef>
            </a:pPr>
            <a:endParaRPr sz="4000" dirty="0">
              <a:solidFill>
                <a:srgbClr val="6C3FC4"/>
              </a:solidFill>
            </a:endParaRPr>
          </a:p>
        </p:txBody>
      </p:sp>
      <p:sp>
        <p:nvSpPr>
          <p:cNvPr id="2" name="object 8">
            <a:extLst>
              <a:ext uri="{FF2B5EF4-FFF2-40B4-BE49-F238E27FC236}">
                <a16:creationId xmlns:a16="http://schemas.microsoft.com/office/drawing/2014/main" id="{F01D7879-ECCE-F52D-B6B7-FF11BDF8B366}"/>
              </a:ext>
            </a:extLst>
          </p:cNvPr>
          <p:cNvSpPr/>
          <p:nvPr/>
        </p:nvSpPr>
        <p:spPr>
          <a:xfrm>
            <a:off x="0" y="284187"/>
            <a:ext cx="6095999"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dirty="0"/>
          </a:p>
        </p:txBody>
      </p:sp>
      <p:sp>
        <p:nvSpPr>
          <p:cNvPr id="3" name="Title 1">
            <a:extLst>
              <a:ext uri="{FF2B5EF4-FFF2-40B4-BE49-F238E27FC236}">
                <a16:creationId xmlns:a16="http://schemas.microsoft.com/office/drawing/2014/main" id="{C237A54B-B2CA-721D-4F88-CA08FC27EDF1}"/>
              </a:ext>
            </a:extLst>
          </p:cNvPr>
          <p:cNvSpPr txBox="1">
            <a:spLocks/>
          </p:cNvSpPr>
          <p:nvPr/>
        </p:nvSpPr>
        <p:spPr>
          <a:xfrm>
            <a:off x="0" y="600847"/>
            <a:ext cx="5840897" cy="6964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r>
              <a:rPr lang="en-GB" dirty="0">
                <a:solidFill>
                  <a:schemeClr val="bg1"/>
                </a:solidFill>
              </a:rPr>
              <a:t>Workshop Objectives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35586" y="862542"/>
            <a:ext cx="2394585" cy="504625"/>
          </a:xfrm>
          <a:prstGeom prst="rect">
            <a:avLst/>
          </a:prstGeom>
        </p:spPr>
        <p:txBody>
          <a:bodyPr vert="horz" wrap="square" lIns="0" tIns="12065" rIns="0" bIns="0" rtlCol="0">
            <a:spAutoFit/>
          </a:bodyPr>
          <a:lstStyle/>
          <a:p>
            <a:pPr marL="12700">
              <a:lnSpc>
                <a:spcPct val="100000"/>
              </a:lnSpc>
              <a:spcBef>
                <a:spcPts val="95"/>
              </a:spcBef>
            </a:pPr>
            <a:r>
              <a:rPr sz="3200" spc="-50" dirty="0">
                <a:solidFill>
                  <a:srgbClr val="6C3FC4"/>
                </a:solidFill>
              </a:rPr>
              <a:t> </a:t>
            </a:r>
            <a:r>
              <a:rPr sz="3200" spc="-10" dirty="0">
                <a:solidFill>
                  <a:srgbClr val="6C3FC4"/>
                </a:solidFill>
              </a:rPr>
              <a:t>Processes</a:t>
            </a:r>
            <a:endParaRPr sz="3200" dirty="0">
              <a:solidFill>
                <a:srgbClr val="6C3FC4"/>
              </a:solidFill>
            </a:endParaRPr>
          </a:p>
        </p:txBody>
      </p:sp>
      <p:sp>
        <p:nvSpPr>
          <p:cNvPr id="13" name="Rounded Rectangle 12">
            <a:extLst>
              <a:ext uri="{FF2B5EF4-FFF2-40B4-BE49-F238E27FC236}">
                <a16:creationId xmlns:a16="http://schemas.microsoft.com/office/drawing/2014/main" id="{517A64BB-BD56-6664-A203-F8B7AA2D248F}"/>
              </a:ext>
            </a:extLst>
          </p:cNvPr>
          <p:cNvSpPr/>
          <p:nvPr/>
        </p:nvSpPr>
        <p:spPr>
          <a:xfrm>
            <a:off x="903985" y="2398811"/>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Policy</a:t>
            </a:r>
            <a:r>
              <a:rPr lang="en-GB" sz="1800" spc="-60" dirty="0">
                <a:solidFill>
                  <a:schemeClr val="bg1"/>
                </a:solidFill>
                <a:latin typeface="Roboto Light"/>
                <a:cs typeface="Roboto Light"/>
              </a:rPr>
              <a:t> </a:t>
            </a:r>
            <a:r>
              <a:rPr lang="en-GB" sz="1800" spc="10" dirty="0">
                <a:solidFill>
                  <a:schemeClr val="bg1"/>
                </a:solidFill>
                <a:latin typeface="Roboto Light"/>
                <a:cs typeface="Roboto Light"/>
              </a:rPr>
              <a:t>&amp; </a:t>
            </a:r>
            <a:r>
              <a:rPr lang="en-GB" spc="20" dirty="0">
                <a:solidFill>
                  <a:schemeClr val="bg1"/>
                </a:solidFill>
                <a:latin typeface="Roboto Light"/>
                <a:cs typeface="Roboto Light"/>
              </a:rPr>
              <a:t>P</a:t>
            </a:r>
            <a:r>
              <a:rPr lang="en-GB" sz="1800" spc="20" dirty="0">
                <a:solidFill>
                  <a:schemeClr val="bg1"/>
                </a:solidFill>
                <a:latin typeface="Roboto Light"/>
                <a:cs typeface="Roboto Light"/>
              </a:rPr>
              <a:t>rocedure</a:t>
            </a:r>
            <a:endParaRPr lang="en-GB" sz="1800" dirty="0">
              <a:solidFill>
                <a:schemeClr val="bg1"/>
              </a:solidFill>
              <a:latin typeface="Roboto Light"/>
              <a:cs typeface="Roboto Light"/>
            </a:endParaRPr>
          </a:p>
        </p:txBody>
      </p:sp>
      <p:sp>
        <p:nvSpPr>
          <p:cNvPr id="14" name="Rounded Rectangle 13">
            <a:extLst>
              <a:ext uri="{FF2B5EF4-FFF2-40B4-BE49-F238E27FC236}">
                <a16:creationId xmlns:a16="http://schemas.microsoft.com/office/drawing/2014/main" id="{060FE4DF-8AEA-BF74-D5E0-6118718C4732}"/>
              </a:ext>
            </a:extLst>
          </p:cNvPr>
          <p:cNvSpPr/>
          <p:nvPr/>
        </p:nvSpPr>
        <p:spPr>
          <a:xfrm>
            <a:off x="2179981" y="4044021"/>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Complaints/</a:t>
            </a:r>
          </a:p>
          <a:p>
            <a:pPr marL="63500" marR="5080" indent="-51435" algn="ctr">
              <a:lnSpc>
                <a:spcPct val="100000"/>
              </a:lnSpc>
              <a:spcBef>
                <a:spcPts val="95"/>
              </a:spcBef>
            </a:pPr>
            <a:r>
              <a:rPr lang="en-GB" sz="1800" spc="35" dirty="0">
                <a:solidFill>
                  <a:schemeClr val="bg1"/>
                </a:solidFill>
                <a:latin typeface="Roboto Light"/>
                <a:cs typeface="Roboto Light"/>
              </a:rPr>
              <a:t>Safeguarding</a:t>
            </a:r>
            <a:endParaRPr lang="en-GB" sz="1800" dirty="0">
              <a:solidFill>
                <a:schemeClr val="bg1"/>
              </a:solidFill>
              <a:latin typeface="Roboto Light"/>
              <a:cs typeface="Roboto Light"/>
            </a:endParaRPr>
          </a:p>
        </p:txBody>
      </p:sp>
      <p:sp>
        <p:nvSpPr>
          <p:cNvPr id="15" name="Rounded Rectangle 14">
            <a:extLst>
              <a:ext uri="{FF2B5EF4-FFF2-40B4-BE49-F238E27FC236}">
                <a16:creationId xmlns:a16="http://schemas.microsoft.com/office/drawing/2014/main" id="{987B4478-224D-55BD-0099-1DE0B06CBF9D}"/>
              </a:ext>
            </a:extLst>
          </p:cNvPr>
          <p:cNvSpPr/>
          <p:nvPr/>
        </p:nvSpPr>
        <p:spPr>
          <a:xfrm>
            <a:off x="5064151" y="4010043"/>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Training/ Recruit</a:t>
            </a:r>
          </a:p>
          <a:p>
            <a:pPr marL="63500" marR="5080" indent="-51435" algn="ctr">
              <a:lnSpc>
                <a:spcPct val="100000"/>
              </a:lnSpc>
              <a:spcBef>
                <a:spcPts val="95"/>
              </a:spcBef>
            </a:pPr>
            <a:r>
              <a:rPr lang="en-GB" sz="1800" spc="35" dirty="0">
                <a:solidFill>
                  <a:schemeClr val="bg1"/>
                </a:solidFill>
                <a:latin typeface="Roboto Light"/>
                <a:cs typeface="Roboto Light"/>
              </a:rPr>
              <a:t>Induction/ Supervision</a:t>
            </a:r>
            <a:endParaRPr lang="en-GB" sz="1800" dirty="0">
              <a:solidFill>
                <a:schemeClr val="bg1"/>
              </a:solidFill>
              <a:latin typeface="Roboto Light"/>
              <a:cs typeface="Roboto Light"/>
            </a:endParaRPr>
          </a:p>
        </p:txBody>
      </p:sp>
      <p:sp>
        <p:nvSpPr>
          <p:cNvPr id="16" name="Rounded Rectangle 15">
            <a:extLst>
              <a:ext uri="{FF2B5EF4-FFF2-40B4-BE49-F238E27FC236}">
                <a16:creationId xmlns:a16="http://schemas.microsoft.com/office/drawing/2014/main" id="{2E72D58D-971C-D5C6-8502-9723AC08623C}"/>
              </a:ext>
            </a:extLst>
          </p:cNvPr>
          <p:cNvSpPr/>
          <p:nvPr/>
        </p:nvSpPr>
        <p:spPr>
          <a:xfrm>
            <a:off x="7962380" y="4044020"/>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Audits &amp; Action Planning</a:t>
            </a:r>
            <a:endParaRPr lang="en-GB" sz="1800" dirty="0">
              <a:solidFill>
                <a:schemeClr val="bg1"/>
              </a:solidFill>
              <a:latin typeface="Roboto Light"/>
              <a:cs typeface="Roboto Light"/>
            </a:endParaRPr>
          </a:p>
        </p:txBody>
      </p:sp>
      <p:sp>
        <p:nvSpPr>
          <p:cNvPr id="17" name="Rounded Rectangle 16">
            <a:extLst>
              <a:ext uri="{FF2B5EF4-FFF2-40B4-BE49-F238E27FC236}">
                <a16:creationId xmlns:a16="http://schemas.microsoft.com/office/drawing/2014/main" id="{CC464E91-45F4-2CF7-4DF2-16CE3EDC12A0}"/>
              </a:ext>
            </a:extLst>
          </p:cNvPr>
          <p:cNvSpPr/>
          <p:nvPr/>
        </p:nvSpPr>
        <p:spPr>
          <a:xfrm>
            <a:off x="9224496" y="2416457"/>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Patient Safety &amp; Incidents</a:t>
            </a:r>
            <a:endParaRPr lang="en-GB" sz="1800" dirty="0">
              <a:solidFill>
                <a:schemeClr val="bg1"/>
              </a:solidFill>
              <a:latin typeface="Roboto Light"/>
              <a:cs typeface="Roboto Light"/>
            </a:endParaRPr>
          </a:p>
        </p:txBody>
      </p:sp>
      <p:sp>
        <p:nvSpPr>
          <p:cNvPr id="18" name="Rounded Rectangle 17">
            <a:extLst>
              <a:ext uri="{FF2B5EF4-FFF2-40B4-BE49-F238E27FC236}">
                <a16:creationId xmlns:a16="http://schemas.microsoft.com/office/drawing/2014/main" id="{FB2325A6-7D60-E75F-71F2-B966B962570F}"/>
              </a:ext>
            </a:extLst>
          </p:cNvPr>
          <p:cNvSpPr/>
          <p:nvPr/>
        </p:nvSpPr>
        <p:spPr>
          <a:xfrm>
            <a:off x="6377478" y="2361759"/>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Risk Management</a:t>
            </a:r>
            <a:endParaRPr lang="en-GB" sz="1800" dirty="0">
              <a:solidFill>
                <a:schemeClr val="bg1"/>
              </a:solidFill>
              <a:latin typeface="Roboto Light"/>
              <a:cs typeface="Roboto Light"/>
            </a:endParaRPr>
          </a:p>
        </p:txBody>
      </p:sp>
      <p:sp>
        <p:nvSpPr>
          <p:cNvPr id="19" name="Rounded Rectangle 18">
            <a:extLst>
              <a:ext uri="{FF2B5EF4-FFF2-40B4-BE49-F238E27FC236}">
                <a16:creationId xmlns:a16="http://schemas.microsoft.com/office/drawing/2014/main" id="{B850D875-E93A-CBC5-DEF4-93872B524BE0}"/>
              </a:ext>
            </a:extLst>
          </p:cNvPr>
          <p:cNvSpPr/>
          <p:nvPr/>
        </p:nvSpPr>
        <p:spPr>
          <a:xfrm>
            <a:off x="3624378" y="2354415"/>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Patient Pathway Management</a:t>
            </a:r>
            <a:endParaRPr lang="en-GB" sz="1800" dirty="0">
              <a:solidFill>
                <a:schemeClr val="bg1"/>
              </a:solidFill>
              <a:latin typeface="Roboto Light"/>
              <a:cs typeface="Roboto Light"/>
            </a:endParaRPr>
          </a:p>
        </p:txBody>
      </p:sp>
      <p:sp>
        <p:nvSpPr>
          <p:cNvPr id="20" name="Rounded Rectangle 19">
            <a:extLst>
              <a:ext uri="{FF2B5EF4-FFF2-40B4-BE49-F238E27FC236}">
                <a16:creationId xmlns:a16="http://schemas.microsoft.com/office/drawing/2014/main" id="{6EF11F59-7121-84EF-EF62-878038029AA8}"/>
              </a:ext>
            </a:extLst>
          </p:cNvPr>
          <p:cNvSpPr/>
          <p:nvPr/>
        </p:nvSpPr>
        <p:spPr>
          <a:xfrm>
            <a:off x="3052161" y="5637606"/>
            <a:ext cx="6087498" cy="977931"/>
          </a:xfrm>
          <a:prstGeom prst="roundRect">
            <a:avLst/>
          </a:prstGeom>
          <a:solidFill>
            <a:srgbClr val="3C3B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2200" b="1" spc="35" dirty="0">
                <a:solidFill>
                  <a:schemeClr val="bg1"/>
                </a:solidFill>
                <a:latin typeface="Montserrat" pitchFamily="2" charset="77"/>
                <a:cs typeface="Roboto Light"/>
              </a:rPr>
              <a:t>GOOD GOVERNANCE : REGULATION 17</a:t>
            </a:r>
            <a:endParaRPr lang="en-GB" sz="2200" b="1" dirty="0">
              <a:solidFill>
                <a:schemeClr val="bg1"/>
              </a:solidFill>
              <a:latin typeface="Montserrat" pitchFamily="2" charset="77"/>
              <a:cs typeface="Roboto Light"/>
            </a:endParaRPr>
          </a:p>
        </p:txBody>
      </p:sp>
      <p:sp>
        <p:nvSpPr>
          <p:cNvPr id="21" name="object 8">
            <a:extLst>
              <a:ext uri="{FF2B5EF4-FFF2-40B4-BE49-F238E27FC236}">
                <a16:creationId xmlns:a16="http://schemas.microsoft.com/office/drawing/2014/main" id="{64FD161C-639A-1E4D-C0BE-F6B7FE65C96D}"/>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22" name="object 5">
            <a:extLst>
              <a:ext uri="{FF2B5EF4-FFF2-40B4-BE49-F238E27FC236}">
                <a16:creationId xmlns:a16="http://schemas.microsoft.com/office/drawing/2014/main" id="{D60C43DE-5E12-F1E9-6402-8DF5069D7CA5}"/>
              </a:ext>
            </a:extLst>
          </p:cNvPr>
          <p:cNvSpPr txBox="1">
            <a:spLocks/>
          </p:cNvSpPr>
          <p:nvPr/>
        </p:nvSpPr>
        <p:spPr>
          <a:xfrm>
            <a:off x="115331" y="801632"/>
            <a:ext cx="7050157" cy="504625"/>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Processes</a:t>
            </a:r>
            <a:endParaRPr lang="en-GB"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721097" y="628888"/>
            <a:ext cx="2344420" cy="504625"/>
          </a:xfrm>
          <a:prstGeom prst="rect">
            <a:avLst/>
          </a:prstGeom>
        </p:spPr>
        <p:txBody>
          <a:bodyPr vert="horz" wrap="square" lIns="0" tIns="12065" rIns="0" bIns="0" rtlCol="0">
            <a:spAutoFit/>
          </a:bodyPr>
          <a:lstStyle/>
          <a:p>
            <a:pPr marL="12700">
              <a:lnSpc>
                <a:spcPct val="100000"/>
              </a:lnSpc>
              <a:spcBef>
                <a:spcPts val="95"/>
              </a:spcBef>
            </a:pPr>
            <a:r>
              <a:rPr sz="3200" spc="-70" dirty="0">
                <a:solidFill>
                  <a:srgbClr val="6C3FC4"/>
                </a:solidFill>
              </a:rPr>
              <a:t> </a:t>
            </a:r>
            <a:r>
              <a:rPr sz="3200" spc="-5" dirty="0">
                <a:solidFill>
                  <a:srgbClr val="6C3FC4"/>
                </a:solidFill>
              </a:rPr>
              <a:t>Outcomes</a:t>
            </a:r>
            <a:endParaRPr sz="3200" dirty="0">
              <a:solidFill>
                <a:srgbClr val="6C3FC4"/>
              </a:solidFill>
            </a:endParaRPr>
          </a:p>
        </p:txBody>
      </p:sp>
      <p:grpSp>
        <p:nvGrpSpPr>
          <p:cNvPr id="6" name="object 6"/>
          <p:cNvGrpSpPr/>
          <p:nvPr/>
        </p:nvGrpSpPr>
        <p:grpSpPr>
          <a:xfrm>
            <a:off x="984845" y="2131426"/>
            <a:ext cx="3812441" cy="3924942"/>
            <a:chOff x="1340275" y="2422453"/>
            <a:chExt cx="2548890" cy="2164080"/>
          </a:xfrm>
        </p:grpSpPr>
        <p:sp>
          <p:nvSpPr>
            <p:cNvPr id="7" name="object 7"/>
            <p:cNvSpPr/>
            <p:nvPr/>
          </p:nvSpPr>
          <p:spPr>
            <a:xfrm>
              <a:off x="1340269" y="2422461"/>
              <a:ext cx="2521585" cy="2164080"/>
            </a:xfrm>
            <a:custGeom>
              <a:avLst/>
              <a:gdLst/>
              <a:ahLst/>
              <a:cxnLst/>
              <a:rect l="l" t="t" r="r" b="b"/>
              <a:pathLst>
                <a:path w="2521585" h="2164079">
                  <a:moveTo>
                    <a:pt x="2521343" y="2108225"/>
                  </a:moveTo>
                  <a:lnTo>
                    <a:pt x="55600" y="2108225"/>
                  </a:lnTo>
                  <a:lnTo>
                    <a:pt x="55600" y="0"/>
                  </a:lnTo>
                  <a:lnTo>
                    <a:pt x="0" y="0"/>
                  </a:lnTo>
                  <a:lnTo>
                    <a:pt x="0" y="2108225"/>
                  </a:lnTo>
                  <a:lnTo>
                    <a:pt x="0" y="2163965"/>
                  </a:lnTo>
                  <a:lnTo>
                    <a:pt x="2521343" y="2163965"/>
                  </a:lnTo>
                  <a:lnTo>
                    <a:pt x="2521343" y="2108225"/>
                  </a:lnTo>
                  <a:close/>
                </a:path>
              </a:pathLst>
            </a:custGeom>
            <a:solidFill>
              <a:srgbClr val="003763"/>
            </a:solidFill>
            <a:ln>
              <a:solidFill>
                <a:srgbClr val="3C3B71"/>
              </a:solidFill>
            </a:ln>
          </p:spPr>
          <p:txBody>
            <a:bodyPr wrap="square" lIns="0" tIns="0" rIns="0" bIns="0" rtlCol="0"/>
            <a:lstStyle/>
            <a:p>
              <a:endParaRPr>
                <a:solidFill>
                  <a:srgbClr val="6C3FC4"/>
                </a:solidFill>
              </a:endParaRPr>
            </a:p>
          </p:txBody>
        </p:sp>
        <p:sp>
          <p:nvSpPr>
            <p:cNvPr id="8" name="object 8"/>
            <p:cNvSpPr/>
            <p:nvPr/>
          </p:nvSpPr>
          <p:spPr>
            <a:xfrm>
              <a:off x="1549936" y="2623530"/>
              <a:ext cx="2339340" cy="782955"/>
            </a:xfrm>
            <a:custGeom>
              <a:avLst/>
              <a:gdLst/>
              <a:ahLst/>
              <a:cxnLst/>
              <a:rect l="l" t="t" r="r" b="b"/>
              <a:pathLst>
                <a:path w="2339340" h="782954">
                  <a:moveTo>
                    <a:pt x="1737548" y="782389"/>
                  </a:moveTo>
                  <a:lnTo>
                    <a:pt x="1734073" y="782389"/>
                  </a:lnTo>
                  <a:lnTo>
                    <a:pt x="1734845" y="782774"/>
                  </a:lnTo>
                  <a:lnTo>
                    <a:pt x="1727123" y="782774"/>
                  </a:lnTo>
                  <a:lnTo>
                    <a:pt x="1720173" y="779699"/>
                  </a:lnTo>
                  <a:lnTo>
                    <a:pt x="1300458" y="345081"/>
                  </a:lnTo>
                  <a:lnTo>
                    <a:pt x="928237" y="715141"/>
                  </a:lnTo>
                  <a:lnTo>
                    <a:pt x="921805" y="719944"/>
                  </a:lnTo>
                  <a:lnTo>
                    <a:pt x="914433" y="722730"/>
                  </a:lnTo>
                  <a:lnTo>
                    <a:pt x="906626" y="723355"/>
                  </a:lnTo>
                  <a:lnTo>
                    <a:pt x="898891" y="721673"/>
                  </a:lnTo>
                  <a:lnTo>
                    <a:pt x="479949" y="568731"/>
                  </a:lnTo>
                  <a:lnTo>
                    <a:pt x="23553" y="780084"/>
                  </a:lnTo>
                  <a:lnTo>
                    <a:pt x="0" y="729743"/>
                  </a:lnTo>
                  <a:lnTo>
                    <a:pt x="473385" y="510321"/>
                  </a:lnTo>
                  <a:lnTo>
                    <a:pt x="481107" y="509936"/>
                  </a:lnTo>
                  <a:lnTo>
                    <a:pt x="900822" y="663263"/>
                  </a:lnTo>
                  <a:lnTo>
                    <a:pt x="1285785" y="280138"/>
                  </a:lnTo>
                  <a:lnTo>
                    <a:pt x="1292350" y="277448"/>
                  </a:lnTo>
                  <a:lnTo>
                    <a:pt x="1308181" y="277448"/>
                  </a:lnTo>
                  <a:lnTo>
                    <a:pt x="1315131" y="280522"/>
                  </a:lnTo>
                  <a:lnTo>
                    <a:pt x="1725192" y="705149"/>
                  </a:lnTo>
                  <a:lnTo>
                    <a:pt x="2021348" y="16523"/>
                  </a:lnTo>
                  <a:lnTo>
                    <a:pt x="2025058" y="10213"/>
                  </a:lnTo>
                  <a:lnTo>
                    <a:pt x="2030180" y="5235"/>
                  </a:lnTo>
                  <a:lnTo>
                    <a:pt x="2036388" y="1771"/>
                  </a:lnTo>
                  <a:lnTo>
                    <a:pt x="2043357" y="0"/>
                  </a:lnTo>
                  <a:lnTo>
                    <a:pt x="2050759" y="54"/>
                  </a:lnTo>
                  <a:lnTo>
                    <a:pt x="2057691" y="1873"/>
                  </a:lnTo>
                  <a:lnTo>
                    <a:pt x="2063827" y="5349"/>
                  </a:lnTo>
                  <a:lnTo>
                    <a:pt x="2068841" y="10375"/>
                  </a:lnTo>
                  <a:lnTo>
                    <a:pt x="2339126" y="357762"/>
                  </a:lnTo>
                  <a:lnTo>
                    <a:pt x="2295108" y="391963"/>
                  </a:lnTo>
                  <a:lnTo>
                    <a:pt x="2053782" y="81851"/>
                  </a:lnTo>
                  <a:lnTo>
                    <a:pt x="1759557" y="765481"/>
                  </a:lnTo>
                  <a:lnTo>
                    <a:pt x="1756142" y="771359"/>
                  </a:lnTo>
                  <a:lnTo>
                    <a:pt x="1751352" y="776193"/>
                  </a:lnTo>
                  <a:lnTo>
                    <a:pt x="1745548" y="779801"/>
                  </a:lnTo>
                  <a:lnTo>
                    <a:pt x="1737548" y="782389"/>
                  </a:lnTo>
                  <a:close/>
                </a:path>
              </a:pathLst>
            </a:custGeom>
            <a:solidFill>
              <a:srgbClr val="3C3B71"/>
            </a:solidFill>
            <a:ln>
              <a:solidFill>
                <a:srgbClr val="3C3B71"/>
              </a:solidFill>
            </a:ln>
          </p:spPr>
          <p:txBody>
            <a:bodyPr wrap="square" lIns="0" tIns="0" rIns="0" bIns="0" rtlCol="0"/>
            <a:lstStyle/>
            <a:p>
              <a:endParaRPr>
                <a:solidFill>
                  <a:srgbClr val="6C3FC4"/>
                </a:solidFill>
              </a:endParaRPr>
            </a:p>
          </p:txBody>
        </p:sp>
        <p:sp>
          <p:nvSpPr>
            <p:cNvPr id="9" name="object 9"/>
            <p:cNvSpPr/>
            <p:nvPr/>
          </p:nvSpPr>
          <p:spPr>
            <a:xfrm>
              <a:off x="1561905" y="2864088"/>
              <a:ext cx="2306320" cy="1508760"/>
            </a:xfrm>
            <a:custGeom>
              <a:avLst/>
              <a:gdLst/>
              <a:ahLst/>
              <a:cxnLst/>
              <a:rect l="l" t="t" r="r" b="b"/>
              <a:pathLst>
                <a:path w="2306320" h="1508760">
                  <a:moveTo>
                    <a:pt x="2306306" y="1508290"/>
                  </a:moveTo>
                  <a:lnTo>
                    <a:pt x="0" y="1508290"/>
                  </a:lnTo>
                  <a:lnTo>
                    <a:pt x="0" y="634058"/>
                  </a:lnTo>
                  <a:lnTo>
                    <a:pt x="471454" y="415788"/>
                  </a:lnTo>
                  <a:lnTo>
                    <a:pt x="924375" y="581028"/>
                  </a:lnTo>
                  <a:lnTo>
                    <a:pt x="1287330" y="219806"/>
                  </a:lnTo>
                  <a:lnTo>
                    <a:pt x="1758399" y="707839"/>
                  </a:lnTo>
                  <a:lnTo>
                    <a:pt x="2063049" y="0"/>
                  </a:lnTo>
                  <a:lnTo>
                    <a:pt x="2276960" y="274758"/>
                  </a:lnTo>
                  <a:lnTo>
                    <a:pt x="2306306" y="252470"/>
                  </a:lnTo>
                  <a:lnTo>
                    <a:pt x="2306306" y="1508290"/>
                  </a:lnTo>
                  <a:close/>
                </a:path>
              </a:pathLst>
            </a:custGeom>
            <a:solidFill>
              <a:srgbClr val="53C0E8"/>
            </a:solidFill>
            <a:ln>
              <a:solidFill>
                <a:srgbClr val="3C3B71"/>
              </a:solidFill>
            </a:ln>
          </p:spPr>
          <p:txBody>
            <a:bodyPr wrap="square" lIns="0" tIns="0" rIns="0" bIns="0" rtlCol="0"/>
            <a:lstStyle/>
            <a:p>
              <a:endParaRPr>
                <a:solidFill>
                  <a:srgbClr val="6C3FC4"/>
                </a:solidFill>
              </a:endParaRPr>
            </a:p>
          </p:txBody>
        </p:sp>
      </p:grpSp>
      <p:sp>
        <p:nvSpPr>
          <p:cNvPr id="10" name="Rounded Rectangle 9">
            <a:extLst>
              <a:ext uri="{FF2B5EF4-FFF2-40B4-BE49-F238E27FC236}">
                <a16:creationId xmlns:a16="http://schemas.microsoft.com/office/drawing/2014/main" id="{BF939981-9B97-0B6E-BB58-0B0867F13539}"/>
              </a:ext>
            </a:extLst>
          </p:cNvPr>
          <p:cNvSpPr/>
          <p:nvPr/>
        </p:nvSpPr>
        <p:spPr>
          <a:xfrm>
            <a:off x="6244479" y="1804776"/>
            <a:ext cx="4510608"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nSpc>
                <a:spcPct val="100000"/>
              </a:lnSpc>
              <a:spcBef>
                <a:spcPts val="95"/>
              </a:spcBef>
            </a:pPr>
            <a:r>
              <a:rPr lang="en-GB" sz="1800" b="1" spc="35" dirty="0">
                <a:solidFill>
                  <a:schemeClr val="bg1"/>
                </a:solidFill>
                <a:latin typeface="Roboto Light"/>
                <a:cs typeface="Roboto Light"/>
              </a:rPr>
              <a:t>Patient Outcome Data</a:t>
            </a:r>
            <a:endParaRPr lang="en-GB" sz="1800" b="1" dirty="0">
              <a:solidFill>
                <a:schemeClr val="bg1"/>
              </a:solidFill>
              <a:latin typeface="Roboto Light"/>
              <a:cs typeface="Roboto Light"/>
            </a:endParaRPr>
          </a:p>
        </p:txBody>
      </p:sp>
      <p:sp>
        <p:nvSpPr>
          <p:cNvPr id="12" name="Rounded Rectangle 11">
            <a:extLst>
              <a:ext uri="{FF2B5EF4-FFF2-40B4-BE49-F238E27FC236}">
                <a16:creationId xmlns:a16="http://schemas.microsoft.com/office/drawing/2014/main" id="{81D7518C-BE8A-6725-A519-D60338DC4E83}"/>
              </a:ext>
            </a:extLst>
          </p:cNvPr>
          <p:cNvSpPr/>
          <p:nvPr/>
        </p:nvSpPr>
        <p:spPr>
          <a:xfrm>
            <a:off x="6245972" y="2940034"/>
            <a:ext cx="4510608"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nSpc>
                <a:spcPct val="100000"/>
              </a:lnSpc>
              <a:spcBef>
                <a:spcPts val="95"/>
              </a:spcBef>
            </a:pPr>
            <a:r>
              <a:rPr lang="en-GB" sz="1800" b="0" spc="35" dirty="0">
                <a:solidFill>
                  <a:schemeClr val="bg1"/>
                </a:solidFill>
                <a:latin typeface="Roboto Light"/>
                <a:cs typeface="Roboto Light"/>
              </a:rPr>
              <a:t>The ‘So What’ Question</a:t>
            </a:r>
            <a:endParaRPr lang="en-GB" sz="1800" dirty="0">
              <a:solidFill>
                <a:schemeClr val="bg1"/>
              </a:solidFill>
              <a:latin typeface="Roboto Light"/>
              <a:cs typeface="Roboto Light"/>
            </a:endParaRPr>
          </a:p>
        </p:txBody>
      </p:sp>
      <p:sp>
        <p:nvSpPr>
          <p:cNvPr id="13" name="Rounded Rectangle 12">
            <a:extLst>
              <a:ext uri="{FF2B5EF4-FFF2-40B4-BE49-F238E27FC236}">
                <a16:creationId xmlns:a16="http://schemas.microsoft.com/office/drawing/2014/main" id="{FC09841D-E69C-EB11-7652-63891C3B0DF1}"/>
              </a:ext>
            </a:extLst>
          </p:cNvPr>
          <p:cNvSpPr/>
          <p:nvPr/>
        </p:nvSpPr>
        <p:spPr>
          <a:xfrm>
            <a:off x="6244479" y="4097577"/>
            <a:ext cx="4510608"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nSpc>
                <a:spcPct val="100000"/>
              </a:lnSpc>
              <a:spcBef>
                <a:spcPts val="95"/>
              </a:spcBef>
            </a:pPr>
            <a:r>
              <a:rPr lang="en-GB" sz="1800" b="1" spc="35" dirty="0">
                <a:solidFill>
                  <a:schemeClr val="bg1"/>
                </a:solidFill>
                <a:latin typeface="Roboto Light"/>
                <a:cs typeface="Roboto Light"/>
              </a:rPr>
              <a:t>Lesson Learned /Audit Outcomes</a:t>
            </a:r>
            <a:endParaRPr lang="en-GB" sz="1800" b="1" dirty="0">
              <a:solidFill>
                <a:schemeClr val="bg1"/>
              </a:solidFill>
              <a:latin typeface="Roboto Light"/>
              <a:cs typeface="Roboto Light"/>
            </a:endParaRPr>
          </a:p>
        </p:txBody>
      </p:sp>
      <p:sp>
        <p:nvSpPr>
          <p:cNvPr id="14" name="Rounded Rectangle 13">
            <a:extLst>
              <a:ext uri="{FF2B5EF4-FFF2-40B4-BE49-F238E27FC236}">
                <a16:creationId xmlns:a16="http://schemas.microsoft.com/office/drawing/2014/main" id="{C388711F-0290-C9D5-91BA-81B8F15DDD8B}"/>
              </a:ext>
            </a:extLst>
          </p:cNvPr>
          <p:cNvSpPr/>
          <p:nvPr/>
        </p:nvSpPr>
        <p:spPr>
          <a:xfrm>
            <a:off x="6244479" y="5255120"/>
            <a:ext cx="4510608"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nSpc>
                <a:spcPct val="100000"/>
              </a:lnSpc>
              <a:spcBef>
                <a:spcPts val="95"/>
              </a:spcBef>
            </a:pPr>
            <a:r>
              <a:rPr lang="en-GB" sz="1800" b="1" spc="35" dirty="0">
                <a:solidFill>
                  <a:schemeClr val="bg1"/>
                </a:solidFill>
                <a:latin typeface="Roboto Light"/>
                <a:cs typeface="Roboto Light"/>
              </a:rPr>
              <a:t>Other Measurable Outcomes </a:t>
            </a:r>
          </a:p>
          <a:p>
            <a:pPr marL="63500" marR="5080" indent="-51435">
              <a:lnSpc>
                <a:spcPct val="100000"/>
              </a:lnSpc>
              <a:spcBef>
                <a:spcPts val="95"/>
              </a:spcBef>
            </a:pPr>
            <a:r>
              <a:rPr lang="en-GB" sz="1800" b="1" spc="35" dirty="0">
                <a:solidFill>
                  <a:schemeClr val="bg1"/>
                </a:solidFill>
                <a:latin typeface="Roboto Light"/>
                <a:cs typeface="Roboto Light"/>
              </a:rPr>
              <a:t>(KPI’s, Quality Metrics etc…) </a:t>
            </a:r>
            <a:endParaRPr lang="en-GB" sz="1800" b="1" dirty="0">
              <a:solidFill>
                <a:schemeClr val="bg1"/>
              </a:solidFill>
              <a:latin typeface="Roboto Light"/>
              <a:cs typeface="Roboto Light"/>
            </a:endParaRPr>
          </a:p>
        </p:txBody>
      </p:sp>
      <p:sp>
        <p:nvSpPr>
          <p:cNvPr id="15" name="object 8">
            <a:extLst>
              <a:ext uri="{FF2B5EF4-FFF2-40B4-BE49-F238E27FC236}">
                <a16:creationId xmlns:a16="http://schemas.microsoft.com/office/drawing/2014/main" id="{186883B1-C50B-2A70-C04B-9BC1B2FB4787}"/>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16" name="object 5">
            <a:extLst>
              <a:ext uri="{FF2B5EF4-FFF2-40B4-BE49-F238E27FC236}">
                <a16:creationId xmlns:a16="http://schemas.microsoft.com/office/drawing/2014/main" id="{FD9EEF3B-5AE0-A564-82EE-DF14FF045E2C}"/>
              </a:ext>
            </a:extLst>
          </p:cNvPr>
          <p:cNvSpPr txBox="1">
            <a:spLocks/>
          </p:cNvSpPr>
          <p:nvPr/>
        </p:nvSpPr>
        <p:spPr>
          <a:xfrm>
            <a:off x="115331" y="801632"/>
            <a:ext cx="7050157" cy="504625"/>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Outcomes</a:t>
            </a:r>
            <a:endParaRPr lang="en-GB"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C3B71"/>
          </a:solidFill>
        </p:spPr>
        <p:txBody>
          <a:bodyPr wrap="square" lIns="0" tIns="0" rIns="0" bIns="0" rtlCol="0"/>
          <a:lstStyle/>
          <a:p>
            <a:endParaRPr/>
          </a:p>
        </p:txBody>
      </p:sp>
      <p:sp>
        <p:nvSpPr>
          <p:cNvPr id="4" name="object 4"/>
          <p:cNvSpPr txBox="1">
            <a:spLocks noGrp="1"/>
          </p:cNvSpPr>
          <p:nvPr>
            <p:ph type="title"/>
          </p:nvPr>
        </p:nvSpPr>
        <p:spPr>
          <a:xfrm>
            <a:off x="1322704" y="1642709"/>
            <a:ext cx="9546590" cy="2807970"/>
          </a:xfrm>
          <a:prstGeom prst="rect">
            <a:avLst/>
          </a:prstGeom>
        </p:spPr>
        <p:txBody>
          <a:bodyPr vert="horz" wrap="square" lIns="0" tIns="133985" rIns="0" bIns="0" rtlCol="0">
            <a:spAutoFit/>
          </a:bodyPr>
          <a:lstStyle/>
          <a:p>
            <a:pPr marL="3175" algn="ctr">
              <a:lnSpc>
                <a:spcPct val="100000"/>
              </a:lnSpc>
              <a:spcBef>
                <a:spcPts val="1055"/>
              </a:spcBef>
            </a:pPr>
            <a:r>
              <a:rPr sz="8800" dirty="0">
                <a:solidFill>
                  <a:schemeClr val="bg1"/>
                </a:solidFill>
              </a:rPr>
              <a:t>54%</a:t>
            </a:r>
          </a:p>
          <a:p>
            <a:pPr marL="12700" marR="5080" indent="635" algn="ctr">
              <a:lnSpc>
                <a:spcPct val="100000"/>
              </a:lnSpc>
              <a:spcBef>
                <a:spcPts val="305"/>
              </a:spcBef>
            </a:pPr>
            <a:r>
              <a:rPr sz="2800" b="0" spc="-5" dirty="0">
                <a:solidFill>
                  <a:schemeClr val="bg1"/>
                </a:solidFill>
                <a:latin typeface="Roboto"/>
                <a:cs typeface="Roboto"/>
              </a:rPr>
              <a:t>of providers are </a:t>
            </a:r>
            <a:r>
              <a:rPr sz="2800" spc="-5" dirty="0">
                <a:solidFill>
                  <a:schemeClr val="bg1"/>
                </a:solidFill>
              </a:rPr>
              <a:t>very </a:t>
            </a:r>
            <a:r>
              <a:rPr sz="2800" b="0" spc="-5" dirty="0">
                <a:solidFill>
                  <a:schemeClr val="bg1"/>
                </a:solidFill>
                <a:latin typeface="Roboto"/>
                <a:cs typeface="Roboto"/>
              </a:rPr>
              <a:t>or </a:t>
            </a:r>
            <a:r>
              <a:rPr sz="2800" spc="-5" dirty="0">
                <a:solidFill>
                  <a:schemeClr val="bg1"/>
                </a:solidFill>
              </a:rPr>
              <a:t>extremely concerned </a:t>
            </a:r>
            <a:r>
              <a:rPr sz="2800" b="0" spc="-5" dirty="0">
                <a:solidFill>
                  <a:schemeClr val="bg1"/>
                </a:solidFill>
                <a:latin typeface="Roboto"/>
                <a:cs typeface="Roboto"/>
              </a:rPr>
              <a:t>about sharing </a:t>
            </a:r>
            <a:r>
              <a:rPr lang="en-GB" sz="2800" b="0" spc="-5" dirty="0">
                <a:solidFill>
                  <a:schemeClr val="bg1"/>
                </a:solidFill>
                <a:latin typeface="Roboto"/>
                <a:cs typeface="Roboto"/>
              </a:rPr>
              <a:t>data</a:t>
            </a:r>
            <a:r>
              <a:rPr sz="2800" b="0" spc="-5" dirty="0">
                <a:solidFill>
                  <a:schemeClr val="bg1"/>
                </a:solidFill>
                <a:latin typeface="Roboto"/>
                <a:cs typeface="Roboto"/>
              </a:rPr>
              <a:t> </a:t>
            </a:r>
            <a:r>
              <a:rPr sz="2800" b="0" dirty="0">
                <a:solidFill>
                  <a:schemeClr val="bg1"/>
                </a:solidFill>
                <a:latin typeface="Roboto"/>
                <a:cs typeface="Roboto"/>
              </a:rPr>
              <a:t>and </a:t>
            </a:r>
            <a:r>
              <a:rPr sz="2800" b="0" spc="-5" dirty="0">
                <a:solidFill>
                  <a:schemeClr val="bg1"/>
                </a:solidFill>
                <a:latin typeface="Roboto"/>
                <a:cs typeface="Roboto"/>
              </a:rPr>
              <a:t>action plans with CQC under the new Single Assessment</a:t>
            </a:r>
            <a:r>
              <a:rPr sz="2800" b="0" spc="-25" dirty="0">
                <a:solidFill>
                  <a:schemeClr val="bg1"/>
                </a:solidFill>
                <a:latin typeface="Roboto"/>
                <a:cs typeface="Roboto"/>
              </a:rPr>
              <a:t> </a:t>
            </a:r>
            <a:r>
              <a:rPr sz="2800" b="0" spc="-5" dirty="0">
                <a:solidFill>
                  <a:schemeClr val="bg1"/>
                </a:solidFill>
                <a:latin typeface="Roboto"/>
                <a:cs typeface="Roboto"/>
              </a:rPr>
              <a:t>Framework.</a:t>
            </a:r>
            <a:endParaRPr sz="2800" dirty="0">
              <a:solidFill>
                <a:schemeClr val="bg1"/>
              </a:solidFill>
              <a:latin typeface="Roboto"/>
              <a:cs typeface="Roboto"/>
            </a:endParaRPr>
          </a:p>
        </p:txBody>
      </p:sp>
      <p:sp>
        <p:nvSpPr>
          <p:cNvPr id="5" name="object 5"/>
          <p:cNvSpPr txBox="1"/>
          <p:nvPr/>
        </p:nvSpPr>
        <p:spPr>
          <a:xfrm>
            <a:off x="4704691" y="4800593"/>
            <a:ext cx="2782615" cy="197490"/>
          </a:xfrm>
          <a:prstGeom prst="rect">
            <a:avLst/>
          </a:prstGeom>
        </p:spPr>
        <p:txBody>
          <a:bodyPr vert="horz" wrap="square" lIns="0" tIns="12700" rIns="0" bIns="0" rtlCol="0">
            <a:spAutoFit/>
          </a:bodyPr>
          <a:lstStyle/>
          <a:p>
            <a:pPr marL="12700">
              <a:lnSpc>
                <a:spcPct val="100000"/>
              </a:lnSpc>
              <a:spcBef>
                <a:spcPts val="100"/>
              </a:spcBef>
            </a:pPr>
            <a:r>
              <a:rPr lang="en-GB" sz="1200" spc="-5" dirty="0">
                <a:solidFill>
                  <a:schemeClr val="bg1"/>
                </a:solidFill>
                <a:latin typeface="Roboto"/>
                <a:cs typeface="Roboto"/>
              </a:rPr>
              <a:t>Recent Provider Survey </a:t>
            </a:r>
            <a:r>
              <a:rPr sz="1200" spc="-5" dirty="0">
                <a:solidFill>
                  <a:schemeClr val="bg1"/>
                </a:solidFill>
                <a:latin typeface="Roboto"/>
                <a:cs typeface="Roboto"/>
              </a:rPr>
              <a:t>Report</a:t>
            </a:r>
            <a:r>
              <a:rPr sz="1200" spc="-50" dirty="0">
                <a:solidFill>
                  <a:schemeClr val="bg1"/>
                </a:solidFill>
                <a:latin typeface="Roboto"/>
                <a:cs typeface="Roboto"/>
              </a:rPr>
              <a:t> </a:t>
            </a:r>
            <a:r>
              <a:rPr sz="1200" spc="-5" dirty="0">
                <a:solidFill>
                  <a:schemeClr val="bg1"/>
                </a:solidFill>
                <a:latin typeface="Roboto"/>
                <a:cs typeface="Roboto"/>
              </a:rPr>
              <a:t>2023</a:t>
            </a:r>
            <a:endParaRPr sz="1200" dirty="0">
              <a:solidFill>
                <a:schemeClr val="bg1"/>
              </a:solidFill>
              <a:latin typeface="Roboto"/>
              <a:cs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8">
            <a:extLst>
              <a:ext uri="{FF2B5EF4-FFF2-40B4-BE49-F238E27FC236}">
                <a16:creationId xmlns:a16="http://schemas.microsoft.com/office/drawing/2014/main" id="{E268B1E2-B1A5-740E-197D-34AA8F3D671C}"/>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15" name="object 5">
            <a:extLst>
              <a:ext uri="{FF2B5EF4-FFF2-40B4-BE49-F238E27FC236}">
                <a16:creationId xmlns:a16="http://schemas.microsoft.com/office/drawing/2014/main" id="{2627D892-1ED6-BBF7-A406-E7233AC8FEF1}"/>
              </a:ext>
            </a:extLst>
          </p:cNvPr>
          <p:cNvSpPr txBox="1">
            <a:spLocks/>
          </p:cNvSpPr>
          <p:nvPr/>
        </p:nvSpPr>
        <p:spPr>
          <a:xfrm>
            <a:off x="115331" y="801632"/>
            <a:ext cx="7050157" cy="504625"/>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Feedback from Staff &amp; Leaders</a:t>
            </a:r>
            <a:endParaRPr lang="en-GB" dirty="0">
              <a:solidFill>
                <a:schemeClr val="bg1"/>
              </a:solidFill>
            </a:endParaRPr>
          </a:p>
        </p:txBody>
      </p:sp>
      <p:sp>
        <p:nvSpPr>
          <p:cNvPr id="21" name="Rounded Rectangle 20">
            <a:extLst>
              <a:ext uri="{FF2B5EF4-FFF2-40B4-BE49-F238E27FC236}">
                <a16:creationId xmlns:a16="http://schemas.microsoft.com/office/drawing/2014/main" id="{E421FD4F-8E41-B8B1-FD11-7E57D23AD026}"/>
              </a:ext>
            </a:extLst>
          </p:cNvPr>
          <p:cNvSpPr/>
          <p:nvPr/>
        </p:nvSpPr>
        <p:spPr>
          <a:xfrm>
            <a:off x="903985" y="2398811"/>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Compliments/</a:t>
            </a:r>
          </a:p>
          <a:p>
            <a:pPr marL="63500" marR="5080" indent="-51435" algn="ctr">
              <a:lnSpc>
                <a:spcPct val="100000"/>
              </a:lnSpc>
              <a:spcBef>
                <a:spcPts val="95"/>
              </a:spcBef>
            </a:pPr>
            <a:r>
              <a:rPr lang="en-GB" sz="1800" spc="35" dirty="0">
                <a:solidFill>
                  <a:schemeClr val="bg1"/>
                </a:solidFill>
                <a:latin typeface="Roboto Light"/>
                <a:cs typeface="Roboto Light"/>
              </a:rPr>
              <a:t>Concerns shared with CQC</a:t>
            </a:r>
            <a:endParaRPr lang="en-GB" sz="1800" dirty="0">
              <a:solidFill>
                <a:schemeClr val="bg1"/>
              </a:solidFill>
              <a:latin typeface="Roboto Light"/>
              <a:cs typeface="Roboto Light"/>
            </a:endParaRPr>
          </a:p>
        </p:txBody>
      </p:sp>
      <p:sp>
        <p:nvSpPr>
          <p:cNvPr id="22" name="Rounded Rectangle 21">
            <a:extLst>
              <a:ext uri="{FF2B5EF4-FFF2-40B4-BE49-F238E27FC236}">
                <a16:creationId xmlns:a16="http://schemas.microsoft.com/office/drawing/2014/main" id="{BDF26F16-70F9-4550-A2FD-B2F6CA4F0983}"/>
              </a:ext>
            </a:extLst>
          </p:cNvPr>
          <p:cNvSpPr/>
          <p:nvPr/>
        </p:nvSpPr>
        <p:spPr>
          <a:xfrm>
            <a:off x="9130578" y="2398810"/>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Staff &amp; Leadership Interviews</a:t>
            </a:r>
            <a:endParaRPr lang="en-GB" sz="1800" dirty="0">
              <a:solidFill>
                <a:schemeClr val="bg1"/>
              </a:solidFill>
              <a:latin typeface="Roboto Light"/>
              <a:cs typeface="Roboto Light"/>
            </a:endParaRPr>
          </a:p>
        </p:txBody>
      </p:sp>
      <p:sp>
        <p:nvSpPr>
          <p:cNvPr id="23" name="Rounded Rectangle 22">
            <a:extLst>
              <a:ext uri="{FF2B5EF4-FFF2-40B4-BE49-F238E27FC236}">
                <a16:creationId xmlns:a16="http://schemas.microsoft.com/office/drawing/2014/main" id="{96501C3F-443A-9E95-BE5D-C7DEB9FBE2C6}"/>
              </a:ext>
            </a:extLst>
          </p:cNvPr>
          <p:cNvSpPr/>
          <p:nvPr/>
        </p:nvSpPr>
        <p:spPr>
          <a:xfrm>
            <a:off x="6377478" y="2374628"/>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Onsite Inspections</a:t>
            </a:r>
            <a:endParaRPr lang="en-GB" sz="1800" dirty="0">
              <a:solidFill>
                <a:schemeClr val="bg1"/>
              </a:solidFill>
              <a:latin typeface="Roboto Light"/>
              <a:cs typeface="Roboto Light"/>
            </a:endParaRPr>
          </a:p>
        </p:txBody>
      </p:sp>
      <p:sp>
        <p:nvSpPr>
          <p:cNvPr id="24" name="Rounded Rectangle 23">
            <a:extLst>
              <a:ext uri="{FF2B5EF4-FFF2-40B4-BE49-F238E27FC236}">
                <a16:creationId xmlns:a16="http://schemas.microsoft.com/office/drawing/2014/main" id="{7848369F-C0E8-027B-4C25-D9CCB437C8FD}"/>
              </a:ext>
            </a:extLst>
          </p:cNvPr>
          <p:cNvSpPr/>
          <p:nvPr/>
        </p:nvSpPr>
        <p:spPr>
          <a:xfrm>
            <a:off x="3728996" y="2374627"/>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Staff Surveys</a:t>
            </a:r>
            <a:endParaRPr lang="en-GB" sz="1800" dirty="0">
              <a:solidFill>
                <a:schemeClr val="bg1"/>
              </a:solidFill>
              <a:latin typeface="Roboto Light"/>
              <a:cs typeface="Roboto Light"/>
            </a:endParaRPr>
          </a:p>
        </p:txBody>
      </p:sp>
      <p:sp>
        <p:nvSpPr>
          <p:cNvPr id="25" name="Rounded Rectangle 24">
            <a:extLst>
              <a:ext uri="{FF2B5EF4-FFF2-40B4-BE49-F238E27FC236}">
                <a16:creationId xmlns:a16="http://schemas.microsoft.com/office/drawing/2014/main" id="{2FE32082-A4F4-4801-028F-3643F5D66940}"/>
              </a:ext>
            </a:extLst>
          </p:cNvPr>
          <p:cNvSpPr/>
          <p:nvPr/>
        </p:nvSpPr>
        <p:spPr>
          <a:xfrm>
            <a:off x="1935744" y="3794210"/>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Focus Groups</a:t>
            </a:r>
            <a:endParaRPr lang="en-GB" sz="1800" dirty="0">
              <a:solidFill>
                <a:schemeClr val="bg1"/>
              </a:solidFill>
              <a:latin typeface="Roboto Light"/>
              <a:cs typeface="Roboto Light"/>
            </a:endParaRPr>
          </a:p>
        </p:txBody>
      </p:sp>
      <p:sp>
        <p:nvSpPr>
          <p:cNvPr id="27" name="Rounded Rectangle 26">
            <a:extLst>
              <a:ext uri="{FF2B5EF4-FFF2-40B4-BE49-F238E27FC236}">
                <a16:creationId xmlns:a16="http://schemas.microsoft.com/office/drawing/2014/main" id="{5EF9FD20-C777-7E4C-0CB2-28F95FFBE76C}"/>
              </a:ext>
            </a:extLst>
          </p:cNvPr>
          <p:cNvSpPr/>
          <p:nvPr/>
        </p:nvSpPr>
        <p:spPr>
          <a:xfrm>
            <a:off x="7585766" y="3794210"/>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Whistleblowing</a:t>
            </a:r>
            <a:endParaRPr lang="en-GB" sz="1800" dirty="0">
              <a:solidFill>
                <a:schemeClr val="bg1"/>
              </a:solidFill>
              <a:latin typeface="Roboto Light"/>
              <a:cs typeface="Roboto Light"/>
            </a:endParaRPr>
          </a:p>
        </p:txBody>
      </p:sp>
      <p:sp>
        <p:nvSpPr>
          <p:cNvPr id="28" name="Rounded Rectangle 27">
            <a:extLst>
              <a:ext uri="{FF2B5EF4-FFF2-40B4-BE49-F238E27FC236}">
                <a16:creationId xmlns:a16="http://schemas.microsoft.com/office/drawing/2014/main" id="{141995B0-6414-A0A4-640F-54A07F3290FB}"/>
              </a:ext>
            </a:extLst>
          </p:cNvPr>
          <p:cNvSpPr/>
          <p:nvPr/>
        </p:nvSpPr>
        <p:spPr>
          <a:xfrm>
            <a:off x="4760755" y="3794210"/>
            <a:ext cx="2063519" cy="977931"/>
          </a:xfrm>
          <a:prstGeom prst="roundRect">
            <a:avLst/>
          </a:prstGeom>
          <a:solidFill>
            <a:srgbClr val="AEAE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0" marR="5080" indent="-51435" algn="ctr">
              <a:lnSpc>
                <a:spcPct val="100000"/>
              </a:lnSpc>
              <a:spcBef>
                <a:spcPts val="95"/>
              </a:spcBef>
            </a:pPr>
            <a:r>
              <a:rPr lang="en-GB" sz="1800" spc="35" dirty="0">
                <a:solidFill>
                  <a:schemeClr val="bg1"/>
                </a:solidFill>
                <a:latin typeface="Roboto Light"/>
                <a:cs typeface="Roboto Light"/>
              </a:rPr>
              <a:t>PIR</a:t>
            </a:r>
            <a:endParaRPr lang="en-GB" sz="1800" dirty="0">
              <a:solidFill>
                <a:schemeClr val="bg1"/>
              </a:solidFill>
              <a:latin typeface="Roboto Light"/>
              <a:cs typeface="Robo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5" grpId="1"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28D94E52-E950-F75F-66C3-BA2F2F89C1DD}"/>
              </a:ext>
            </a:extLst>
          </p:cNvPr>
          <p:cNvGraphicFramePr/>
          <p:nvPr>
            <p:extLst>
              <p:ext uri="{D42A27DB-BD31-4B8C-83A1-F6EECF244321}">
                <p14:modId xmlns:p14="http://schemas.microsoft.com/office/powerpoint/2010/main" val="3364744364"/>
              </p:ext>
            </p:extLst>
          </p:nvPr>
        </p:nvGraphicFramePr>
        <p:xfrm>
          <a:off x="344555" y="147918"/>
          <a:ext cx="11732113" cy="6348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object 8">
            <a:extLst>
              <a:ext uri="{FF2B5EF4-FFF2-40B4-BE49-F238E27FC236}">
                <a16:creationId xmlns:a16="http://schemas.microsoft.com/office/drawing/2014/main" id="{E268B1E2-B1A5-740E-197D-34AA8F3D671C}"/>
              </a:ext>
            </a:extLst>
          </p:cNvPr>
          <p:cNvSpPr/>
          <p:nvPr/>
        </p:nvSpPr>
        <p:spPr>
          <a:xfrm>
            <a:off x="0" y="361612"/>
            <a:ext cx="6831106" cy="944645"/>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15" name="object 5">
            <a:extLst>
              <a:ext uri="{FF2B5EF4-FFF2-40B4-BE49-F238E27FC236}">
                <a16:creationId xmlns:a16="http://schemas.microsoft.com/office/drawing/2014/main" id="{2627D892-1ED6-BBF7-A406-E7233AC8FEF1}"/>
              </a:ext>
            </a:extLst>
          </p:cNvPr>
          <p:cNvSpPr txBox="1">
            <a:spLocks/>
          </p:cNvSpPr>
          <p:nvPr/>
        </p:nvSpPr>
        <p:spPr>
          <a:xfrm>
            <a:off x="115332" y="361611"/>
            <a:ext cx="7050157" cy="825226"/>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Feedback from Staff &amp; Leaders</a:t>
            </a:r>
          </a:p>
          <a:p>
            <a:pPr marL="12700">
              <a:lnSpc>
                <a:spcPct val="100000"/>
              </a:lnSpc>
              <a:spcBef>
                <a:spcPts val="95"/>
              </a:spcBef>
            </a:pPr>
            <a:r>
              <a:rPr lang="en-GB" sz="2000" spc="-10" dirty="0">
                <a:solidFill>
                  <a:schemeClr val="bg1"/>
                </a:solidFill>
              </a:rPr>
              <a:t>What the CQC say about this</a:t>
            </a:r>
            <a:endParaRPr lang="en-GB" sz="2000" dirty="0">
              <a:solidFill>
                <a:schemeClr val="bg1"/>
              </a:solidFill>
            </a:endParaRPr>
          </a:p>
        </p:txBody>
      </p:sp>
    </p:spTree>
    <p:extLst>
      <p:ext uri="{BB962C8B-B14F-4D97-AF65-F5344CB8AC3E}">
        <p14:creationId xmlns:p14="http://schemas.microsoft.com/office/powerpoint/2010/main" val="129276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graphicEl>
                                              <a:dgm id="{CDBB7B76-F43D-234C-8BB2-72CCE116033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graphicEl>
                                              <a:dgm id="{39CBD384-A083-674A-A4AB-9A9ECB65A50F}"/>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graphicEl>
                                              <a:dgm id="{712A05FC-CCA8-644F-A96A-9A71EC8EB24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graphicEl>
                                              <a:dgm id="{642FB16F-1E28-C54F-A40B-368F05D9836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graphicEl>
                                              <a:dgm id="{5063A4B3-FA38-CB4B-B1FA-29D794E669E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graphicEl>
                                              <a:dgm id="{0D8C0CB4-298E-8649-B6BC-57CF47932EB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graphicEl>
                                              <a:dgm id="{B3065862-87B7-A949-8B14-0F30C36BFDCA}"/>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graphicEl>
                                              <a:dgm id="{2C3A4820-F4D7-8140-B481-9827ECA1519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graphicEl>
                                              <a:dgm id="{B6D7BAB6-DEA7-B443-A78A-8886FD4CBFD8}"/>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graphicEl>
                                              <a:dgm id="{B20AD003-2C8C-4146-A5C3-0CF346CAEEDF}"/>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graphicEl>
                                              <a:dgm id="{14CA257E-81E6-ED41-8D9B-487D030E62EF}"/>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graphicEl>
                                              <a:dgm id="{04B39C68-2EC4-8C49-9E8A-8474F827805B}"/>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graphicEl>
                                              <a:dgm id="{63021328-4584-6C4B-9173-09024245BB61}"/>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graphicEl>
                                              <a:dgm id="{198CC45D-7DF1-9546-8B0F-15B103223E0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graphicEl>
                                              <a:dgm id="{2F8896C7-238B-7944-AD5F-4C27BD356D75}"/>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graphicEl>
                                              <a:dgm id="{CBC50518-1581-4C41-8658-92DA06DFC65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B461D0-982C-146F-BD7E-5A79DAC54468}"/>
              </a:ext>
            </a:extLst>
          </p:cNvPr>
          <p:cNvSpPr>
            <a:spLocks noGrp="1"/>
          </p:cNvSpPr>
          <p:nvPr>
            <p:ph idx="1"/>
          </p:nvPr>
        </p:nvSpPr>
        <p:spPr>
          <a:xfrm>
            <a:off x="685800" y="1910229"/>
            <a:ext cx="5992906" cy="4236571"/>
          </a:xfrm>
        </p:spPr>
        <p:txBody>
          <a:bodyPr>
            <a:normAutofit lnSpcReduction="10000"/>
          </a:bodyPr>
          <a:lstStyle/>
          <a:p>
            <a:pPr marL="0" indent="0">
              <a:buNone/>
            </a:pPr>
            <a:r>
              <a:rPr lang="en-GB" dirty="0">
                <a:solidFill>
                  <a:srgbClr val="3C3B71"/>
                </a:solidFill>
                <a:latin typeface="Helvetica Neue" panose="02000503000000020004" pitchFamily="2" charset="0"/>
              </a:rPr>
              <a:t>I</a:t>
            </a:r>
            <a:r>
              <a:rPr lang="en-GB" dirty="0">
                <a:solidFill>
                  <a:srgbClr val="3C3B71"/>
                </a:solidFill>
                <a:effectLst/>
                <a:latin typeface="Helvetica Neue" panose="02000503000000020004" pitchFamily="2" charset="0"/>
              </a:rPr>
              <a:t>t is still unknown whether the questions that the CQC ask staff and leaders in interviews will change. The questions currently asked usually include:</a:t>
            </a:r>
          </a:p>
          <a:p>
            <a:pPr marL="0" indent="0">
              <a:buNone/>
            </a:pPr>
            <a:endParaRPr lang="en-GB" dirty="0">
              <a:solidFill>
                <a:srgbClr val="3C3B71"/>
              </a:solidFill>
              <a:effectLst/>
              <a:latin typeface="Helvetica Neue" panose="02000503000000020004" pitchFamily="2" charset="0"/>
            </a:endParaRPr>
          </a:p>
          <a:p>
            <a:pPr>
              <a:buFont typeface="Arial" panose="020B0604020202020204" pitchFamily="34" charset="0"/>
              <a:buChar char="•"/>
            </a:pPr>
            <a:r>
              <a:rPr lang="en-GB" dirty="0">
                <a:solidFill>
                  <a:srgbClr val="3C3B71"/>
                </a:solidFill>
                <a:effectLst/>
                <a:latin typeface="Helvetica Neue" panose="02000503000000020004" pitchFamily="2" charset="0"/>
              </a:rPr>
              <a:t>If staff feel positive about their work.</a:t>
            </a:r>
          </a:p>
          <a:p>
            <a:pPr>
              <a:buFont typeface="Arial" panose="020B0604020202020204" pitchFamily="34" charset="0"/>
              <a:buChar char="•"/>
            </a:pPr>
            <a:r>
              <a:rPr lang="en-GB" dirty="0">
                <a:solidFill>
                  <a:srgbClr val="3C3B71"/>
                </a:solidFill>
                <a:effectLst/>
                <a:latin typeface="Helvetica Neue" panose="02000503000000020004" pitchFamily="2" charset="0"/>
              </a:rPr>
              <a:t>About the culture of the organisation – whether it is positive, supportive, open.</a:t>
            </a:r>
          </a:p>
          <a:p>
            <a:pPr>
              <a:buFont typeface="Arial" panose="020B0604020202020204" pitchFamily="34" charset="0"/>
              <a:buChar char="•"/>
            </a:pPr>
            <a:r>
              <a:rPr lang="en-GB" dirty="0">
                <a:solidFill>
                  <a:srgbClr val="3C3B71"/>
                </a:solidFill>
                <a:effectLst/>
                <a:latin typeface="Helvetica Neue" panose="02000503000000020004" pitchFamily="2" charset="0"/>
              </a:rPr>
              <a:t>If staff feel valued and listened to, particularly when they have concerns.</a:t>
            </a:r>
          </a:p>
          <a:p>
            <a:pPr>
              <a:buFont typeface="Arial" panose="020B0604020202020204" pitchFamily="34" charset="0"/>
              <a:buChar char="•"/>
            </a:pPr>
            <a:endParaRPr lang="en-GB" dirty="0">
              <a:solidFill>
                <a:srgbClr val="3C3B71"/>
              </a:solidFill>
              <a:effectLst/>
              <a:latin typeface="Helvetica Neue" panose="02000503000000020004" pitchFamily="2" charset="0"/>
            </a:endParaRPr>
          </a:p>
          <a:p>
            <a:pPr marL="0" indent="0">
              <a:buNone/>
            </a:pPr>
            <a:r>
              <a:rPr lang="en-GB" dirty="0">
                <a:solidFill>
                  <a:srgbClr val="3C3B71"/>
                </a:solidFill>
                <a:effectLst/>
                <a:latin typeface="Helvetica Neue" panose="02000503000000020004" pitchFamily="2" charset="0"/>
              </a:rPr>
              <a:t>Currently inspectors structure their interview questions around the Key Lines of Enquiries. Therefore, it is highly probable that under the new regime, interview questions will be structured around the Quality Statements.</a:t>
            </a:r>
          </a:p>
          <a:p>
            <a:pPr marL="0" indent="0">
              <a:buNone/>
            </a:pPr>
            <a:endParaRPr lang="en-GB" dirty="0"/>
          </a:p>
        </p:txBody>
      </p:sp>
      <p:sp>
        <p:nvSpPr>
          <p:cNvPr id="4" name="object 8">
            <a:extLst>
              <a:ext uri="{FF2B5EF4-FFF2-40B4-BE49-F238E27FC236}">
                <a16:creationId xmlns:a16="http://schemas.microsoft.com/office/drawing/2014/main" id="{80C0782E-3A98-2F2D-4E6F-92803C76A872}"/>
              </a:ext>
            </a:extLst>
          </p:cNvPr>
          <p:cNvSpPr/>
          <p:nvPr/>
        </p:nvSpPr>
        <p:spPr>
          <a:xfrm>
            <a:off x="0" y="361612"/>
            <a:ext cx="6831106" cy="944645"/>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5" name="object 5">
            <a:extLst>
              <a:ext uri="{FF2B5EF4-FFF2-40B4-BE49-F238E27FC236}">
                <a16:creationId xmlns:a16="http://schemas.microsoft.com/office/drawing/2014/main" id="{37987E11-A8C2-4C65-75F0-745DA8C68F46}"/>
              </a:ext>
            </a:extLst>
          </p:cNvPr>
          <p:cNvSpPr txBox="1">
            <a:spLocks/>
          </p:cNvSpPr>
          <p:nvPr/>
        </p:nvSpPr>
        <p:spPr>
          <a:xfrm>
            <a:off x="115332" y="361611"/>
            <a:ext cx="7050157" cy="825226"/>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Feedback from Staff &amp; Leaders</a:t>
            </a:r>
          </a:p>
          <a:p>
            <a:pPr marL="12700">
              <a:lnSpc>
                <a:spcPct val="100000"/>
              </a:lnSpc>
              <a:spcBef>
                <a:spcPts val="95"/>
              </a:spcBef>
            </a:pPr>
            <a:r>
              <a:rPr lang="en-GB" sz="2000" spc="-10" dirty="0">
                <a:solidFill>
                  <a:schemeClr val="bg1"/>
                </a:solidFill>
              </a:rPr>
              <a:t>What the CQC will ask</a:t>
            </a:r>
            <a:endParaRPr lang="en-GB" sz="2000" dirty="0">
              <a:solidFill>
                <a:schemeClr val="bg1"/>
              </a:solidFill>
            </a:endParaRPr>
          </a:p>
        </p:txBody>
      </p:sp>
      <p:pic>
        <p:nvPicPr>
          <p:cNvPr id="7" name="Graphic 6" descr="Warning with solid fill">
            <a:extLst>
              <a:ext uri="{FF2B5EF4-FFF2-40B4-BE49-F238E27FC236}">
                <a16:creationId xmlns:a16="http://schemas.microsoft.com/office/drawing/2014/main" id="{0721CCFB-9764-BE3A-4CAD-A62726B05F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6800" y="1910229"/>
            <a:ext cx="3289300" cy="3289300"/>
          </a:xfrm>
          <a:prstGeom prst="rect">
            <a:avLst/>
          </a:prstGeom>
        </p:spPr>
      </p:pic>
    </p:spTree>
    <p:extLst>
      <p:ext uri="{BB962C8B-B14F-4D97-AF65-F5344CB8AC3E}">
        <p14:creationId xmlns:p14="http://schemas.microsoft.com/office/powerpoint/2010/main" val="3838110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37987E11-A8C2-4C65-75F0-745DA8C68F46}"/>
              </a:ext>
            </a:extLst>
          </p:cNvPr>
          <p:cNvSpPr txBox="1">
            <a:spLocks/>
          </p:cNvSpPr>
          <p:nvPr/>
        </p:nvSpPr>
        <p:spPr>
          <a:xfrm>
            <a:off x="115333" y="361611"/>
            <a:ext cx="6715774" cy="825226"/>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Feedback from Staff &amp; Leaders</a:t>
            </a:r>
          </a:p>
          <a:p>
            <a:pPr marL="12700">
              <a:lnSpc>
                <a:spcPct val="100000"/>
              </a:lnSpc>
              <a:spcBef>
                <a:spcPts val="95"/>
              </a:spcBef>
            </a:pPr>
            <a:r>
              <a:rPr lang="en-GB" sz="2000" spc="-10" dirty="0">
                <a:solidFill>
                  <a:schemeClr val="bg1"/>
                </a:solidFill>
              </a:rPr>
              <a:t>Activity  CQC Discussion Cards </a:t>
            </a:r>
            <a:endParaRPr lang="en-GB" sz="2000" dirty="0">
              <a:solidFill>
                <a:schemeClr val="bg1"/>
              </a:solidFill>
            </a:endParaRPr>
          </a:p>
        </p:txBody>
      </p:sp>
      <p:sp>
        <p:nvSpPr>
          <p:cNvPr id="2" name="object 8">
            <a:extLst>
              <a:ext uri="{FF2B5EF4-FFF2-40B4-BE49-F238E27FC236}">
                <a16:creationId xmlns:a16="http://schemas.microsoft.com/office/drawing/2014/main" id="{C3AE9AB2-C6AF-F90A-4917-25B26E2FCCEF}"/>
              </a:ext>
            </a:extLst>
          </p:cNvPr>
          <p:cNvSpPr/>
          <p:nvPr/>
        </p:nvSpPr>
        <p:spPr>
          <a:xfrm>
            <a:off x="0" y="484094"/>
            <a:ext cx="7126941" cy="1210235"/>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6" name="object 5">
            <a:extLst>
              <a:ext uri="{FF2B5EF4-FFF2-40B4-BE49-F238E27FC236}">
                <a16:creationId xmlns:a16="http://schemas.microsoft.com/office/drawing/2014/main" id="{D033B1C8-4B29-42F5-C515-781B6501EBAC}"/>
              </a:ext>
            </a:extLst>
          </p:cNvPr>
          <p:cNvSpPr txBox="1">
            <a:spLocks/>
          </p:cNvSpPr>
          <p:nvPr/>
        </p:nvSpPr>
        <p:spPr>
          <a:xfrm>
            <a:off x="115334" y="603658"/>
            <a:ext cx="6715774" cy="825226"/>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z="3200" spc="-10" dirty="0">
                <a:solidFill>
                  <a:schemeClr val="bg1"/>
                </a:solidFill>
              </a:rPr>
              <a:t>Feedback from Staff &amp; Leaders</a:t>
            </a:r>
          </a:p>
          <a:p>
            <a:pPr marL="12700">
              <a:lnSpc>
                <a:spcPct val="100000"/>
              </a:lnSpc>
              <a:spcBef>
                <a:spcPts val="95"/>
              </a:spcBef>
            </a:pPr>
            <a:r>
              <a:rPr lang="en-GB" sz="2000" spc="-10" dirty="0">
                <a:solidFill>
                  <a:schemeClr val="bg1"/>
                </a:solidFill>
              </a:rPr>
              <a:t>Activity CQC Discussion Cards </a:t>
            </a:r>
            <a:endParaRPr lang="en-GB" sz="2000" dirty="0">
              <a:solidFill>
                <a:schemeClr val="bg1"/>
              </a:solidFill>
            </a:endParaRPr>
          </a:p>
        </p:txBody>
      </p:sp>
      <p:pic>
        <p:nvPicPr>
          <p:cNvPr id="7" name="Picture 6">
            <a:extLst>
              <a:ext uri="{FF2B5EF4-FFF2-40B4-BE49-F238E27FC236}">
                <a16:creationId xmlns:a16="http://schemas.microsoft.com/office/drawing/2014/main" id="{D6CFC516-4678-C79C-ACC0-85F5A68EAA90}"/>
              </a:ext>
            </a:extLst>
          </p:cNvPr>
          <p:cNvPicPr>
            <a:picLocks noChangeAspect="1"/>
          </p:cNvPicPr>
          <p:nvPr/>
        </p:nvPicPr>
        <p:blipFill>
          <a:blip r:embed="rId2"/>
          <a:stretch>
            <a:fillRect/>
          </a:stretch>
        </p:blipFill>
        <p:spPr>
          <a:xfrm rot="5400000">
            <a:off x="787775" y="1650699"/>
            <a:ext cx="2075718" cy="2654403"/>
          </a:xfrm>
          <a:prstGeom prst="rect">
            <a:avLst/>
          </a:prstGeom>
        </p:spPr>
      </p:pic>
      <p:pic>
        <p:nvPicPr>
          <p:cNvPr id="8" name="Picture 7">
            <a:extLst>
              <a:ext uri="{FF2B5EF4-FFF2-40B4-BE49-F238E27FC236}">
                <a16:creationId xmlns:a16="http://schemas.microsoft.com/office/drawing/2014/main" id="{AC5AB73E-F6AD-4D25-E1DA-05FE91A756BF}"/>
              </a:ext>
            </a:extLst>
          </p:cNvPr>
          <p:cNvPicPr>
            <a:picLocks noChangeAspect="1"/>
          </p:cNvPicPr>
          <p:nvPr/>
        </p:nvPicPr>
        <p:blipFill>
          <a:blip r:embed="rId3"/>
          <a:stretch>
            <a:fillRect/>
          </a:stretch>
        </p:blipFill>
        <p:spPr>
          <a:xfrm rot="5400000">
            <a:off x="806144" y="3812129"/>
            <a:ext cx="2038980" cy="2654404"/>
          </a:xfrm>
          <a:prstGeom prst="rect">
            <a:avLst/>
          </a:prstGeom>
        </p:spPr>
      </p:pic>
      <p:sp>
        <p:nvSpPr>
          <p:cNvPr id="9" name="TextBox 8">
            <a:extLst>
              <a:ext uri="{FF2B5EF4-FFF2-40B4-BE49-F238E27FC236}">
                <a16:creationId xmlns:a16="http://schemas.microsoft.com/office/drawing/2014/main" id="{C266F945-41FB-5147-3C9A-2A0F5101B1F4}"/>
              </a:ext>
            </a:extLst>
          </p:cNvPr>
          <p:cNvSpPr txBox="1"/>
          <p:nvPr/>
        </p:nvSpPr>
        <p:spPr>
          <a:xfrm>
            <a:off x="3473220" y="2184489"/>
            <a:ext cx="8375880" cy="3847207"/>
          </a:xfrm>
          <a:prstGeom prst="rect">
            <a:avLst/>
          </a:prstGeom>
          <a:noFill/>
        </p:spPr>
        <p:txBody>
          <a:bodyPr wrap="square" rtlCol="0">
            <a:spAutoFit/>
          </a:bodyPr>
          <a:lstStyle/>
          <a:p>
            <a:r>
              <a:rPr lang="en-GB" sz="1200" dirty="0">
                <a:latin typeface="Montserrat" pitchFamily="2" charset="77"/>
              </a:rPr>
              <a:t>This is a role-playing exercise where you will work will be assigned a number 1 or 2 ( you must have a 1 +2 in your group)</a:t>
            </a:r>
          </a:p>
          <a:p>
            <a:endParaRPr lang="en-GB" sz="1200" dirty="0">
              <a:latin typeface="Montserrat" pitchFamily="2" charset="77"/>
            </a:endParaRPr>
          </a:p>
          <a:p>
            <a:pPr marL="285750" indent="-285750">
              <a:buFont typeface="Arial" panose="020B0604020202020204" pitchFamily="34" charset="0"/>
              <a:buChar char="•"/>
            </a:pPr>
            <a:r>
              <a:rPr lang="en-GB" sz="1200" dirty="0">
                <a:latin typeface="Montserrat" pitchFamily="2" charset="77"/>
              </a:rPr>
              <a:t>Number 1’s will act as the CQC Inspector </a:t>
            </a:r>
          </a:p>
          <a:p>
            <a:pPr marL="285750" indent="-285750">
              <a:buFont typeface="Arial" panose="020B0604020202020204" pitchFamily="34" charset="0"/>
              <a:buChar char="•"/>
            </a:pPr>
            <a:endParaRPr lang="en-GB" sz="1200" dirty="0">
              <a:latin typeface="Montserrat" pitchFamily="2" charset="77"/>
            </a:endParaRPr>
          </a:p>
          <a:p>
            <a:pPr marL="285750" indent="-285750">
              <a:buFont typeface="Arial" panose="020B0604020202020204" pitchFamily="34" charset="0"/>
              <a:buChar char="•"/>
            </a:pPr>
            <a:r>
              <a:rPr lang="en-GB" sz="1200" dirty="0">
                <a:latin typeface="Montserrat" pitchFamily="2" charset="77"/>
              </a:rPr>
              <a:t>Number 2’s will act as themselves</a:t>
            </a:r>
          </a:p>
          <a:p>
            <a:endParaRPr lang="en-GB" sz="1200" dirty="0">
              <a:latin typeface="Montserrat" pitchFamily="2" charset="77"/>
            </a:endParaRPr>
          </a:p>
          <a:p>
            <a:r>
              <a:rPr lang="en-GB" sz="1200" dirty="0">
                <a:latin typeface="Montserrat" pitchFamily="2" charset="77"/>
              </a:rPr>
              <a:t>You have been provided with several QS focussed discussion cards to prompt the conversation .Your goal is to answer the questions to the best of your ability for 15 -20 minutes </a:t>
            </a:r>
          </a:p>
          <a:p>
            <a:endParaRPr lang="en-GB" sz="1200" dirty="0">
              <a:latin typeface="Montserrat" pitchFamily="2" charset="77"/>
            </a:endParaRPr>
          </a:p>
          <a:p>
            <a:r>
              <a:rPr lang="en-GB" sz="1200" dirty="0">
                <a:latin typeface="Montserrat" pitchFamily="2" charset="77"/>
              </a:rPr>
              <a:t> After this time, we switch , Number 2’s become the CQC Inspector and Number 1’s become themselves. </a:t>
            </a:r>
          </a:p>
          <a:p>
            <a:endParaRPr lang="en-GB" sz="1200" dirty="0">
              <a:latin typeface="Montserrat" pitchFamily="2" charset="77"/>
            </a:endParaRPr>
          </a:p>
          <a:p>
            <a:r>
              <a:rPr lang="en-GB" sz="2000" b="1" dirty="0">
                <a:solidFill>
                  <a:srgbClr val="3C3B71"/>
                </a:solidFill>
                <a:latin typeface="Montserrat" pitchFamily="2" charset="77"/>
              </a:rPr>
              <a:t>CQC Inspectors please probe hard, ask follow up questions if needed ! Please rate the response from 1-4.</a:t>
            </a:r>
          </a:p>
          <a:p>
            <a:endParaRPr lang="en-GB" sz="1200" dirty="0">
              <a:latin typeface="Montserrat" pitchFamily="2" charset="77"/>
            </a:endParaRPr>
          </a:p>
          <a:p>
            <a:r>
              <a:rPr lang="en-GB" sz="1200" dirty="0">
                <a:latin typeface="Montserrat" pitchFamily="2" charset="77"/>
              </a:rPr>
              <a:t>You will have 10 minutes at the end to reflect on your answers and discuss how you could/would improve them .</a:t>
            </a:r>
          </a:p>
          <a:p>
            <a:endParaRPr lang="en-GB" sz="1200" dirty="0">
              <a:latin typeface="Montserrat" pitchFamily="2" charset="77"/>
            </a:endParaRPr>
          </a:p>
          <a:p>
            <a:r>
              <a:rPr lang="en-GB" sz="1200" dirty="0">
                <a:latin typeface="Montserrat" pitchFamily="2" charset="77"/>
              </a:rPr>
              <a:t>You will have an opportunity to feedback to the group.</a:t>
            </a:r>
          </a:p>
        </p:txBody>
      </p:sp>
      <p:pic>
        <p:nvPicPr>
          <p:cNvPr id="10" name="Picture 9">
            <a:extLst>
              <a:ext uri="{FF2B5EF4-FFF2-40B4-BE49-F238E27FC236}">
                <a16:creationId xmlns:a16="http://schemas.microsoft.com/office/drawing/2014/main" id="{21B0B3B0-9F3E-823F-2AC9-CAA0862E30F8}"/>
              </a:ext>
            </a:extLst>
          </p:cNvPr>
          <p:cNvPicPr>
            <a:picLocks noChangeAspect="1"/>
          </p:cNvPicPr>
          <p:nvPr/>
        </p:nvPicPr>
        <p:blipFill>
          <a:blip r:embed="rId4"/>
          <a:stretch>
            <a:fillRect/>
          </a:stretch>
        </p:blipFill>
        <p:spPr>
          <a:xfrm>
            <a:off x="10652960" y="558734"/>
            <a:ext cx="1031768" cy="1380675"/>
          </a:xfrm>
          <a:prstGeom prst="rect">
            <a:avLst/>
          </a:prstGeom>
        </p:spPr>
      </p:pic>
    </p:spTree>
    <p:extLst>
      <p:ext uri="{BB962C8B-B14F-4D97-AF65-F5344CB8AC3E}">
        <p14:creationId xmlns:p14="http://schemas.microsoft.com/office/powerpoint/2010/main" val="184197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colorful boxes with text&#10;&#10;Description automatically generated">
            <a:extLst>
              <a:ext uri="{FF2B5EF4-FFF2-40B4-BE49-F238E27FC236}">
                <a16:creationId xmlns:a16="http://schemas.microsoft.com/office/drawing/2014/main" id="{4DC41028-DDB7-4DAD-0E4D-0ADD3D2670BB}"/>
              </a:ext>
            </a:extLst>
          </p:cNvPr>
          <p:cNvPicPr>
            <a:picLocks noGrp="1" noChangeAspect="1"/>
          </p:cNvPicPr>
          <p:nvPr>
            <p:ph idx="1"/>
          </p:nvPr>
        </p:nvPicPr>
        <p:blipFill>
          <a:blip r:embed="rId3"/>
          <a:stretch>
            <a:fillRect/>
          </a:stretch>
        </p:blipFill>
        <p:spPr>
          <a:xfrm>
            <a:off x="448934" y="2103990"/>
            <a:ext cx="6841703" cy="4346493"/>
          </a:xfrm>
          <a:ln>
            <a:solidFill>
              <a:srgbClr val="3C3B71"/>
            </a:solidFill>
          </a:ln>
        </p:spPr>
      </p:pic>
      <p:sp>
        <p:nvSpPr>
          <p:cNvPr id="6" name="object 8">
            <a:extLst>
              <a:ext uri="{FF2B5EF4-FFF2-40B4-BE49-F238E27FC236}">
                <a16:creationId xmlns:a16="http://schemas.microsoft.com/office/drawing/2014/main" id="{41ABD20C-2036-6BEF-6CC6-DDA51EFC31B4}"/>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7" name="object 5">
            <a:extLst>
              <a:ext uri="{FF2B5EF4-FFF2-40B4-BE49-F238E27FC236}">
                <a16:creationId xmlns:a16="http://schemas.microsoft.com/office/drawing/2014/main" id="{0CA0C626-412D-AB89-AB85-73370C81CFA0}"/>
              </a:ext>
            </a:extLst>
          </p:cNvPr>
          <p:cNvSpPr txBox="1">
            <a:spLocks noGrp="1"/>
          </p:cNvSpPr>
          <p:nvPr>
            <p:ph type="title"/>
          </p:nvPr>
        </p:nvSpPr>
        <p:spPr>
          <a:xfrm>
            <a:off x="106017" y="774196"/>
            <a:ext cx="6612835" cy="504625"/>
          </a:xfrm>
          <a:prstGeom prst="rect">
            <a:avLst/>
          </a:prstGeom>
        </p:spPr>
        <p:txBody>
          <a:bodyPr vert="horz" wrap="square" lIns="0" tIns="12065" rIns="0" bIns="0" rtlCol="0">
            <a:spAutoFit/>
          </a:bodyPr>
          <a:lstStyle/>
          <a:p>
            <a:pPr marL="12700">
              <a:lnSpc>
                <a:spcPct val="100000"/>
              </a:lnSpc>
              <a:spcBef>
                <a:spcPts val="95"/>
              </a:spcBef>
            </a:pPr>
            <a:r>
              <a:rPr lang="en-GB" spc="-5" dirty="0">
                <a:solidFill>
                  <a:schemeClr val="bg1"/>
                </a:solidFill>
              </a:rPr>
              <a:t>Scoring &amp; Ratings</a:t>
            </a:r>
            <a:endParaRPr sz="3200" dirty="0">
              <a:solidFill>
                <a:schemeClr val="bg1"/>
              </a:solidFill>
            </a:endParaRPr>
          </a:p>
        </p:txBody>
      </p:sp>
      <p:grpSp>
        <p:nvGrpSpPr>
          <p:cNvPr id="8" name="object 7">
            <a:extLst>
              <a:ext uri="{FF2B5EF4-FFF2-40B4-BE49-F238E27FC236}">
                <a16:creationId xmlns:a16="http://schemas.microsoft.com/office/drawing/2014/main" id="{8B6E5DBC-7707-57E7-9DBE-C1CD22C82830}"/>
              </a:ext>
            </a:extLst>
          </p:cNvPr>
          <p:cNvGrpSpPr/>
          <p:nvPr/>
        </p:nvGrpSpPr>
        <p:grpSpPr>
          <a:xfrm>
            <a:off x="7544382" y="2263397"/>
            <a:ext cx="3860770" cy="3611010"/>
            <a:chOff x="5464683" y="2296683"/>
            <a:chExt cx="6025515" cy="4079733"/>
          </a:xfrm>
        </p:grpSpPr>
        <p:sp>
          <p:nvSpPr>
            <p:cNvPr id="9" name="object 8">
              <a:extLst>
                <a:ext uri="{FF2B5EF4-FFF2-40B4-BE49-F238E27FC236}">
                  <a16:creationId xmlns:a16="http://schemas.microsoft.com/office/drawing/2014/main" id="{8D8B8CED-8966-0966-3556-731EF6B80E7E}"/>
                </a:ext>
              </a:extLst>
            </p:cNvPr>
            <p:cNvSpPr/>
            <p:nvPr/>
          </p:nvSpPr>
          <p:spPr>
            <a:xfrm>
              <a:off x="5737670" y="3329435"/>
              <a:ext cx="5479542" cy="2872607"/>
            </a:xfrm>
            <a:prstGeom prst="rect">
              <a:avLst/>
            </a:prstGeom>
            <a:blipFill>
              <a:blip r:embed="rId4" cstate="print"/>
              <a:stretch>
                <a:fillRect/>
              </a:stretch>
            </a:blipFill>
            <a:ln>
              <a:solidFill>
                <a:srgbClr val="3C3B71"/>
              </a:solidFill>
            </a:ln>
          </p:spPr>
          <p:txBody>
            <a:bodyPr wrap="square" lIns="0" tIns="0" rIns="0" bIns="0" rtlCol="0"/>
            <a:lstStyle/>
            <a:p>
              <a:endParaRPr dirty="0">
                <a:solidFill>
                  <a:srgbClr val="3C3B71"/>
                </a:solidFill>
              </a:endParaRPr>
            </a:p>
          </p:txBody>
        </p:sp>
        <p:sp>
          <p:nvSpPr>
            <p:cNvPr id="10" name="object 9">
              <a:extLst>
                <a:ext uri="{FF2B5EF4-FFF2-40B4-BE49-F238E27FC236}">
                  <a16:creationId xmlns:a16="http://schemas.microsoft.com/office/drawing/2014/main" id="{F1CEF630-B73C-E8C8-BD37-AAE4EB2119F5}"/>
                </a:ext>
              </a:extLst>
            </p:cNvPr>
            <p:cNvSpPr/>
            <p:nvPr/>
          </p:nvSpPr>
          <p:spPr>
            <a:xfrm>
              <a:off x="5464683" y="3155061"/>
              <a:ext cx="6025515" cy="3221355"/>
            </a:xfrm>
            <a:custGeom>
              <a:avLst/>
              <a:gdLst/>
              <a:ahLst/>
              <a:cxnLst/>
              <a:rect l="l" t="t" r="r" b="b"/>
              <a:pathLst>
                <a:path w="6025515" h="3221354">
                  <a:moveTo>
                    <a:pt x="0" y="0"/>
                  </a:moveTo>
                  <a:lnTo>
                    <a:pt x="6025134" y="0"/>
                  </a:lnTo>
                  <a:lnTo>
                    <a:pt x="6025134" y="3220974"/>
                  </a:lnTo>
                  <a:lnTo>
                    <a:pt x="0" y="3220974"/>
                  </a:lnTo>
                  <a:lnTo>
                    <a:pt x="0" y="0"/>
                  </a:lnTo>
                  <a:close/>
                </a:path>
              </a:pathLst>
            </a:custGeom>
            <a:ln w="57150">
              <a:solidFill>
                <a:srgbClr val="3C3B71"/>
              </a:solidFill>
            </a:ln>
          </p:spPr>
          <p:txBody>
            <a:bodyPr wrap="square" lIns="0" tIns="0" rIns="0" bIns="0" rtlCol="0"/>
            <a:lstStyle/>
            <a:p>
              <a:endParaRPr>
                <a:solidFill>
                  <a:srgbClr val="3C3B71"/>
                </a:solidFill>
              </a:endParaRPr>
            </a:p>
          </p:txBody>
        </p:sp>
        <p:sp>
          <p:nvSpPr>
            <p:cNvPr id="11" name="object 10">
              <a:extLst>
                <a:ext uri="{FF2B5EF4-FFF2-40B4-BE49-F238E27FC236}">
                  <a16:creationId xmlns:a16="http://schemas.microsoft.com/office/drawing/2014/main" id="{7F249A83-6787-D4AB-0C9E-B6A2C2931234}"/>
                </a:ext>
              </a:extLst>
            </p:cNvPr>
            <p:cNvSpPr/>
            <p:nvPr/>
          </p:nvSpPr>
          <p:spPr>
            <a:xfrm>
              <a:off x="5782246" y="2296683"/>
              <a:ext cx="4901565" cy="718820"/>
            </a:xfrm>
            <a:custGeom>
              <a:avLst/>
              <a:gdLst/>
              <a:ahLst/>
              <a:cxnLst/>
              <a:rect l="l" t="t" r="r" b="b"/>
              <a:pathLst>
                <a:path w="4901565" h="718819">
                  <a:moveTo>
                    <a:pt x="4621288" y="0"/>
                  </a:moveTo>
                  <a:lnTo>
                    <a:pt x="279895" y="0"/>
                  </a:lnTo>
                  <a:lnTo>
                    <a:pt x="234494" y="3663"/>
                  </a:lnTo>
                  <a:lnTo>
                    <a:pt x="191425" y="14269"/>
                  </a:lnTo>
                  <a:lnTo>
                    <a:pt x="151266" y="31240"/>
                  </a:lnTo>
                  <a:lnTo>
                    <a:pt x="114591" y="54002"/>
                  </a:lnTo>
                  <a:lnTo>
                    <a:pt x="81978" y="81978"/>
                  </a:lnTo>
                  <a:lnTo>
                    <a:pt x="54002" y="114591"/>
                  </a:lnTo>
                  <a:lnTo>
                    <a:pt x="31240" y="151266"/>
                  </a:lnTo>
                  <a:lnTo>
                    <a:pt x="14269" y="191425"/>
                  </a:lnTo>
                  <a:lnTo>
                    <a:pt x="3663" y="234494"/>
                  </a:lnTo>
                  <a:lnTo>
                    <a:pt x="0" y="279895"/>
                  </a:lnTo>
                  <a:lnTo>
                    <a:pt x="0" y="438670"/>
                  </a:lnTo>
                  <a:lnTo>
                    <a:pt x="3663" y="484071"/>
                  </a:lnTo>
                  <a:lnTo>
                    <a:pt x="14269" y="527140"/>
                  </a:lnTo>
                  <a:lnTo>
                    <a:pt x="31240" y="567299"/>
                  </a:lnTo>
                  <a:lnTo>
                    <a:pt x="54002" y="603974"/>
                  </a:lnTo>
                  <a:lnTo>
                    <a:pt x="81978" y="636587"/>
                  </a:lnTo>
                  <a:lnTo>
                    <a:pt x="114591" y="664563"/>
                  </a:lnTo>
                  <a:lnTo>
                    <a:pt x="151266" y="687325"/>
                  </a:lnTo>
                  <a:lnTo>
                    <a:pt x="191425" y="704296"/>
                  </a:lnTo>
                  <a:lnTo>
                    <a:pt x="234494" y="714902"/>
                  </a:lnTo>
                  <a:lnTo>
                    <a:pt x="279895" y="718565"/>
                  </a:lnTo>
                  <a:lnTo>
                    <a:pt x="4621288" y="718565"/>
                  </a:lnTo>
                  <a:lnTo>
                    <a:pt x="4666689" y="714902"/>
                  </a:lnTo>
                  <a:lnTo>
                    <a:pt x="4709758" y="704296"/>
                  </a:lnTo>
                  <a:lnTo>
                    <a:pt x="4749917" y="687325"/>
                  </a:lnTo>
                  <a:lnTo>
                    <a:pt x="4786592" y="664563"/>
                  </a:lnTo>
                  <a:lnTo>
                    <a:pt x="4819205" y="636587"/>
                  </a:lnTo>
                  <a:lnTo>
                    <a:pt x="4847181" y="603974"/>
                  </a:lnTo>
                  <a:lnTo>
                    <a:pt x="4869943" y="567299"/>
                  </a:lnTo>
                  <a:lnTo>
                    <a:pt x="4886914" y="527140"/>
                  </a:lnTo>
                  <a:lnTo>
                    <a:pt x="4897520" y="484071"/>
                  </a:lnTo>
                  <a:lnTo>
                    <a:pt x="4901184" y="438670"/>
                  </a:lnTo>
                  <a:lnTo>
                    <a:pt x="4901184" y="279895"/>
                  </a:lnTo>
                  <a:lnTo>
                    <a:pt x="4897520" y="234494"/>
                  </a:lnTo>
                  <a:lnTo>
                    <a:pt x="4886914" y="191425"/>
                  </a:lnTo>
                  <a:lnTo>
                    <a:pt x="4869943" y="151266"/>
                  </a:lnTo>
                  <a:lnTo>
                    <a:pt x="4847181" y="114591"/>
                  </a:lnTo>
                  <a:lnTo>
                    <a:pt x="4819205" y="81978"/>
                  </a:lnTo>
                  <a:lnTo>
                    <a:pt x="4786592" y="54002"/>
                  </a:lnTo>
                  <a:lnTo>
                    <a:pt x="4749917" y="31240"/>
                  </a:lnTo>
                  <a:lnTo>
                    <a:pt x="4709758" y="14269"/>
                  </a:lnTo>
                  <a:lnTo>
                    <a:pt x="4666689" y="3663"/>
                  </a:lnTo>
                  <a:lnTo>
                    <a:pt x="4621288" y="0"/>
                  </a:lnTo>
                  <a:close/>
                </a:path>
              </a:pathLst>
            </a:custGeom>
            <a:solidFill>
              <a:srgbClr val="6C3FC4"/>
            </a:solidFill>
            <a:ln>
              <a:solidFill>
                <a:srgbClr val="3C3B71"/>
              </a:solidFill>
            </a:ln>
          </p:spPr>
          <p:txBody>
            <a:bodyPr wrap="square" lIns="0" tIns="0" rIns="0" bIns="0" rtlCol="0"/>
            <a:lstStyle/>
            <a:p>
              <a:endParaRPr>
                <a:solidFill>
                  <a:srgbClr val="3C3B71"/>
                </a:solidFill>
              </a:endParaRPr>
            </a:p>
          </p:txBody>
        </p:sp>
      </p:grpSp>
      <p:sp>
        <p:nvSpPr>
          <p:cNvPr id="13" name="TextBox 12">
            <a:extLst>
              <a:ext uri="{FF2B5EF4-FFF2-40B4-BE49-F238E27FC236}">
                <a16:creationId xmlns:a16="http://schemas.microsoft.com/office/drawing/2014/main" id="{BD663984-E970-9330-0949-23E504B08520}"/>
              </a:ext>
            </a:extLst>
          </p:cNvPr>
          <p:cNvSpPr txBox="1"/>
          <p:nvPr/>
        </p:nvSpPr>
        <p:spPr>
          <a:xfrm>
            <a:off x="7808720" y="2370001"/>
            <a:ext cx="3079750" cy="369332"/>
          </a:xfrm>
          <a:prstGeom prst="rect">
            <a:avLst/>
          </a:prstGeom>
          <a:noFill/>
        </p:spPr>
        <p:txBody>
          <a:bodyPr wrap="square">
            <a:spAutoFit/>
          </a:bodyPr>
          <a:lstStyle/>
          <a:p>
            <a:r>
              <a:rPr lang="en-GB" sz="1800" b="1" spc="-5" dirty="0">
                <a:solidFill>
                  <a:schemeClr val="bg1"/>
                </a:solidFill>
                <a:latin typeface="Roboto"/>
                <a:cs typeface="Roboto"/>
              </a:rPr>
              <a:t>Example Scoring 1-4 Scale </a:t>
            </a:r>
            <a:endParaRPr lang="en-GB" dirty="0"/>
          </a:p>
        </p:txBody>
      </p:sp>
    </p:spTree>
    <p:extLst>
      <p:ext uri="{BB962C8B-B14F-4D97-AF65-F5344CB8AC3E}">
        <p14:creationId xmlns:p14="http://schemas.microsoft.com/office/powerpoint/2010/main" val="1015755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8">
            <a:extLst>
              <a:ext uri="{FF2B5EF4-FFF2-40B4-BE49-F238E27FC236}">
                <a16:creationId xmlns:a16="http://schemas.microsoft.com/office/drawing/2014/main" id="{41ABD20C-2036-6BEF-6CC6-DDA51EFC31B4}"/>
              </a:ext>
            </a:extLst>
          </p:cNvPr>
          <p:cNvSpPr/>
          <p:nvPr/>
        </p:nvSpPr>
        <p:spPr>
          <a:xfrm>
            <a:off x="0" y="361612"/>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7" name="object 5">
            <a:extLst>
              <a:ext uri="{FF2B5EF4-FFF2-40B4-BE49-F238E27FC236}">
                <a16:creationId xmlns:a16="http://schemas.microsoft.com/office/drawing/2014/main" id="{0CA0C626-412D-AB89-AB85-73370C81CFA0}"/>
              </a:ext>
            </a:extLst>
          </p:cNvPr>
          <p:cNvSpPr txBox="1">
            <a:spLocks noGrp="1"/>
          </p:cNvSpPr>
          <p:nvPr>
            <p:ph type="title"/>
          </p:nvPr>
        </p:nvSpPr>
        <p:spPr>
          <a:xfrm>
            <a:off x="106017" y="774196"/>
            <a:ext cx="6612835" cy="504625"/>
          </a:xfrm>
          <a:prstGeom prst="rect">
            <a:avLst/>
          </a:prstGeom>
        </p:spPr>
        <p:txBody>
          <a:bodyPr vert="horz" wrap="square" lIns="0" tIns="12065" rIns="0" bIns="0" rtlCol="0">
            <a:spAutoFit/>
          </a:bodyPr>
          <a:lstStyle/>
          <a:p>
            <a:pPr marL="12700">
              <a:lnSpc>
                <a:spcPct val="100000"/>
              </a:lnSpc>
              <a:spcBef>
                <a:spcPts val="95"/>
              </a:spcBef>
            </a:pPr>
            <a:r>
              <a:rPr lang="en-GB" spc="-5" dirty="0">
                <a:solidFill>
                  <a:schemeClr val="bg1"/>
                </a:solidFill>
              </a:rPr>
              <a:t>Scoring &amp; Ratings</a:t>
            </a:r>
            <a:endParaRPr sz="3200" dirty="0">
              <a:solidFill>
                <a:schemeClr val="bg1"/>
              </a:solidFill>
            </a:endParaRPr>
          </a:p>
        </p:txBody>
      </p:sp>
      <p:sp>
        <p:nvSpPr>
          <p:cNvPr id="13" name="TextBox 12">
            <a:extLst>
              <a:ext uri="{FF2B5EF4-FFF2-40B4-BE49-F238E27FC236}">
                <a16:creationId xmlns:a16="http://schemas.microsoft.com/office/drawing/2014/main" id="{BD663984-E970-9330-0949-23E504B08520}"/>
              </a:ext>
            </a:extLst>
          </p:cNvPr>
          <p:cNvSpPr txBox="1"/>
          <p:nvPr/>
        </p:nvSpPr>
        <p:spPr>
          <a:xfrm>
            <a:off x="7808720" y="2370001"/>
            <a:ext cx="3079750" cy="369332"/>
          </a:xfrm>
          <a:prstGeom prst="rect">
            <a:avLst/>
          </a:prstGeom>
          <a:noFill/>
        </p:spPr>
        <p:txBody>
          <a:bodyPr wrap="square">
            <a:spAutoFit/>
          </a:bodyPr>
          <a:lstStyle/>
          <a:p>
            <a:r>
              <a:rPr lang="en-GB" sz="1800" b="1" spc="-5" dirty="0">
                <a:solidFill>
                  <a:schemeClr val="bg1"/>
                </a:solidFill>
                <a:latin typeface="Roboto"/>
                <a:cs typeface="Roboto"/>
              </a:rPr>
              <a:t>Example Scoring 1-4 Scale </a:t>
            </a:r>
            <a:endParaRPr lang="en-GB" dirty="0"/>
          </a:p>
        </p:txBody>
      </p:sp>
      <p:graphicFrame>
        <p:nvGraphicFramePr>
          <p:cNvPr id="4" name="Content Placeholder 3">
            <a:extLst>
              <a:ext uri="{FF2B5EF4-FFF2-40B4-BE49-F238E27FC236}">
                <a16:creationId xmlns:a16="http://schemas.microsoft.com/office/drawing/2014/main" id="{B89F4B7C-8003-80D1-BDDA-ABB371173517}"/>
              </a:ext>
            </a:extLst>
          </p:cNvPr>
          <p:cNvGraphicFramePr>
            <a:graphicFrameLocks noGrp="1"/>
          </p:cNvGraphicFramePr>
          <p:nvPr>
            <p:ph idx="1"/>
            <p:extLst>
              <p:ext uri="{D42A27DB-BD31-4B8C-83A1-F6EECF244321}">
                <p14:modId xmlns:p14="http://schemas.microsoft.com/office/powerpoint/2010/main" val="2348673623"/>
              </p:ext>
            </p:extLst>
          </p:nvPr>
        </p:nvGraphicFramePr>
        <p:xfrm>
          <a:off x="850900" y="2370001"/>
          <a:ext cx="10490200" cy="2810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7040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202597" y="2038054"/>
            <a:ext cx="10054742" cy="4051503"/>
            <a:chOff x="625602" y="2202942"/>
            <a:chExt cx="10434240" cy="4323158"/>
          </a:xfrm>
        </p:grpSpPr>
        <p:sp>
          <p:nvSpPr>
            <p:cNvPr id="5" name="object 5"/>
            <p:cNvSpPr/>
            <p:nvPr/>
          </p:nvSpPr>
          <p:spPr>
            <a:xfrm>
              <a:off x="4679065" y="3052715"/>
              <a:ext cx="6380777" cy="3473385"/>
            </a:xfrm>
            <a:prstGeom prst="rect">
              <a:avLst/>
            </a:prstGeom>
            <a:blipFill>
              <a:blip r:embed="rId3" cstate="print"/>
              <a:stretch>
                <a:fillRect/>
              </a:stretch>
            </a:blipFill>
            <a:ln>
              <a:solidFill>
                <a:srgbClr val="3C3B71"/>
              </a:solidFill>
            </a:ln>
          </p:spPr>
          <p:txBody>
            <a:bodyPr wrap="square" lIns="0" tIns="0" rIns="0" bIns="0" rtlCol="0"/>
            <a:lstStyle/>
            <a:p>
              <a:endParaRPr>
                <a:solidFill>
                  <a:srgbClr val="3C3B71"/>
                </a:solidFill>
              </a:endParaRPr>
            </a:p>
          </p:txBody>
        </p:sp>
        <p:sp>
          <p:nvSpPr>
            <p:cNvPr id="7" name="object 7"/>
            <p:cNvSpPr/>
            <p:nvPr/>
          </p:nvSpPr>
          <p:spPr>
            <a:xfrm>
              <a:off x="625602" y="2202942"/>
              <a:ext cx="2955290" cy="838200"/>
            </a:xfrm>
            <a:custGeom>
              <a:avLst/>
              <a:gdLst/>
              <a:ahLst/>
              <a:cxnLst/>
              <a:rect l="l" t="t" r="r" b="b"/>
              <a:pathLst>
                <a:path w="2955290" h="838200">
                  <a:moveTo>
                    <a:pt x="0" y="352310"/>
                  </a:moveTo>
                  <a:lnTo>
                    <a:pt x="3216" y="304504"/>
                  </a:lnTo>
                  <a:lnTo>
                    <a:pt x="12584" y="258652"/>
                  </a:lnTo>
                  <a:lnTo>
                    <a:pt x="27686" y="215175"/>
                  </a:lnTo>
                  <a:lnTo>
                    <a:pt x="48100" y="174492"/>
                  </a:lnTo>
                  <a:lnTo>
                    <a:pt x="73408" y="137023"/>
                  </a:lnTo>
                  <a:lnTo>
                    <a:pt x="103189" y="103189"/>
                  </a:lnTo>
                  <a:lnTo>
                    <a:pt x="137023" y="73408"/>
                  </a:lnTo>
                  <a:lnTo>
                    <a:pt x="174492" y="48100"/>
                  </a:lnTo>
                  <a:lnTo>
                    <a:pt x="215175" y="27686"/>
                  </a:lnTo>
                  <a:lnTo>
                    <a:pt x="258652" y="12584"/>
                  </a:lnTo>
                  <a:lnTo>
                    <a:pt x="304504" y="3216"/>
                  </a:lnTo>
                  <a:lnTo>
                    <a:pt x="352310" y="0"/>
                  </a:lnTo>
                  <a:lnTo>
                    <a:pt x="2602725" y="0"/>
                  </a:lnTo>
                  <a:lnTo>
                    <a:pt x="2650531" y="3216"/>
                  </a:lnTo>
                  <a:lnTo>
                    <a:pt x="2696383" y="12584"/>
                  </a:lnTo>
                  <a:lnTo>
                    <a:pt x="2739860" y="27686"/>
                  </a:lnTo>
                  <a:lnTo>
                    <a:pt x="2780543" y="48100"/>
                  </a:lnTo>
                  <a:lnTo>
                    <a:pt x="2818012" y="73408"/>
                  </a:lnTo>
                  <a:lnTo>
                    <a:pt x="2851846" y="103189"/>
                  </a:lnTo>
                  <a:lnTo>
                    <a:pt x="2881627" y="137023"/>
                  </a:lnTo>
                  <a:lnTo>
                    <a:pt x="2906935" y="174492"/>
                  </a:lnTo>
                  <a:lnTo>
                    <a:pt x="2927349" y="215175"/>
                  </a:lnTo>
                  <a:lnTo>
                    <a:pt x="2942451" y="258652"/>
                  </a:lnTo>
                  <a:lnTo>
                    <a:pt x="2951819" y="304504"/>
                  </a:lnTo>
                  <a:lnTo>
                    <a:pt x="2955036" y="352310"/>
                  </a:lnTo>
                  <a:lnTo>
                    <a:pt x="2955036" y="485889"/>
                  </a:lnTo>
                  <a:lnTo>
                    <a:pt x="2951819" y="533695"/>
                  </a:lnTo>
                  <a:lnTo>
                    <a:pt x="2942451" y="579547"/>
                  </a:lnTo>
                  <a:lnTo>
                    <a:pt x="2927349" y="623024"/>
                  </a:lnTo>
                  <a:lnTo>
                    <a:pt x="2906935" y="663707"/>
                  </a:lnTo>
                  <a:lnTo>
                    <a:pt x="2881627" y="701176"/>
                  </a:lnTo>
                  <a:lnTo>
                    <a:pt x="2851846" y="735010"/>
                  </a:lnTo>
                  <a:lnTo>
                    <a:pt x="2818012" y="764791"/>
                  </a:lnTo>
                  <a:lnTo>
                    <a:pt x="2780543" y="790099"/>
                  </a:lnTo>
                  <a:lnTo>
                    <a:pt x="2739860" y="810513"/>
                  </a:lnTo>
                  <a:lnTo>
                    <a:pt x="2696383" y="825615"/>
                  </a:lnTo>
                  <a:lnTo>
                    <a:pt x="2650531" y="834983"/>
                  </a:lnTo>
                  <a:lnTo>
                    <a:pt x="2602725" y="838199"/>
                  </a:lnTo>
                  <a:lnTo>
                    <a:pt x="352310" y="838199"/>
                  </a:lnTo>
                  <a:lnTo>
                    <a:pt x="304504" y="834983"/>
                  </a:lnTo>
                  <a:lnTo>
                    <a:pt x="258652" y="825615"/>
                  </a:lnTo>
                  <a:lnTo>
                    <a:pt x="215175" y="810513"/>
                  </a:lnTo>
                  <a:lnTo>
                    <a:pt x="174492" y="790099"/>
                  </a:lnTo>
                  <a:lnTo>
                    <a:pt x="137023" y="764791"/>
                  </a:lnTo>
                  <a:lnTo>
                    <a:pt x="103189" y="735010"/>
                  </a:lnTo>
                  <a:lnTo>
                    <a:pt x="73408" y="701176"/>
                  </a:lnTo>
                  <a:lnTo>
                    <a:pt x="48100" y="663707"/>
                  </a:lnTo>
                  <a:lnTo>
                    <a:pt x="27686" y="623024"/>
                  </a:lnTo>
                  <a:lnTo>
                    <a:pt x="12584" y="579547"/>
                  </a:lnTo>
                  <a:lnTo>
                    <a:pt x="3216" y="533695"/>
                  </a:lnTo>
                  <a:lnTo>
                    <a:pt x="0" y="485889"/>
                  </a:lnTo>
                  <a:lnTo>
                    <a:pt x="0" y="352310"/>
                  </a:lnTo>
                  <a:close/>
                </a:path>
              </a:pathLst>
            </a:custGeom>
            <a:ln w="28575">
              <a:solidFill>
                <a:srgbClr val="FFFFFF"/>
              </a:solidFill>
            </a:ln>
          </p:spPr>
          <p:txBody>
            <a:bodyPr wrap="square" lIns="0" tIns="0" rIns="0" bIns="0" rtlCol="0"/>
            <a:lstStyle/>
            <a:p>
              <a:endParaRPr>
                <a:solidFill>
                  <a:srgbClr val="3C3B71"/>
                </a:solidFill>
              </a:endParaRPr>
            </a:p>
          </p:txBody>
        </p:sp>
      </p:grpSp>
      <p:grpSp>
        <p:nvGrpSpPr>
          <p:cNvPr id="9" name="object 9"/>
          <p:cNvGrpSpPr/>
          <p:nvPr/>
        </p:nvGrpSpPr>
        <p:grpSpPr>
          <a:xfrm>
            <a:off x="611314" y="3269170"/>
            <a:ext cx="2983865" cy="2858770"/>
            <a:chOff x="611314" y="3269170"/>
            <a:chExt cx="2983865" cy="2858770"/>
          </a:xfrm>
        </p:grpSpPr>
        <p:sp>
          <p:nvSpPr>
            <p:cNvPr id="10" name="object 10"/>
            <p:cNvSpPr/>
            <p:nvPr/>
          </p:nvSpPr>
          <p:spPr>
            <a:xfrm>
              <a:off x="625601" y="3283458"/>
              <a:ext cx="2955290" cy="1320165"/>
            </a:xfrm>
            <a:custGeom>
              <a:avLst/>
              <a:gdLst/>
              <a:ahLst/>
              <a:cxnLst/>
              <a:rect l="l" t="t" r="r" b="b"/>
              <a:pathLst>
                <a:path w="2955290" h="1320164">
                  <a:moveTo>
                    <a:pt x="0" y="516674"/>
                  </a:moveTo>
                  <a:lnTo>
                    <a:pt x="2111" y="469647"/>
                  </a:lnTo>
                  <a:lnTo>
                    <a:pt x="8324" y="423803"/>
                  </a:lnTo>
                  <a:lnTo>
                    <a:pt x="18455" y="379324"/>
                  </a:lnTo>
                  <a:lnTo>
                    <a:pt x="32323" y="336392"/>
                  </a:lnTo>
                  <a:lnTo>
                    <a:pt x="49746" y="295191"/>
                  </a:lnTo>
                  <a:lnTo>
                    <a:pt x="70540" y="255902"/>
                  </a:lnTo>
                  <a:lnTo>
                    <a:pt x="94523" y="218707"/>
                  </a:lnTo>
                  <a:lnTo>
                    <a:pt x="121513" y="183790"/>
                  </a:lnTo>
                  <a:lnTo>
                    <a:pt x="151328" y="151333"/>
                  </a:lnTo>
                  <a:lnTo>
                    <a:pt x="183785" y="121517"/>
                  </a:lnTo>
                  <a:lnTo>
                    <a:pt x="218702" y="94526"/>
                  </a:lnTo>
                  <a:lnTo>
                    <a:pt x="255896" y="70542"/>
                  </a:lnTo>
                  <a:lnTo>
                    <a:pt x="295185" y="49748"/>
                  </a:lnTo>
                  <a:lnTo>
                    <a:pt x="336387" y="32325"/>
                  </a:lnTo>
                  <a:lnTo>
                    <a:pt x="379319" y="18456"/>
                  </a:lnTo>
                  <a:lnTo>
                    <a:pt x="423799" y="8324"/>
                  </a:lnTo>
                  <a:lnTo>
                    <a:pt x="469645" y="2111"/>
                  </a:lnTo>
                  <a:lnTo>
                    <a:pt x="516674" y="0"/>
                  </a:lnTo>
                  <a:lnTo>
                    <a:pt x="2438361" y="0"/>
                  </a:lnTo>
                  <a:lnTo>
                    <a:pt x="2485390" y="2111"/>
                  </a:lnTo>
                  <a:lnTo>
                    <a:pt x="2531236" y="8324"/>
                  </a:lnTo>
                  <a:lnTo>
                    <a:pt x="2575716" y="18456"/>
                  </a:lnTo>
                  <a:lnTo>
                    <a:pt x="2618648" y="32325"/>
                  </a:lnTo>
                  <a:lnTo>
                    <a:pt x="2659850" y="49748"/>
                  </a:lnTo>
                  <a:lnTo>
                    <a:pt x="2699139" y="70542"/>
                  </a:lnTo>
                  <a:lnTo>
                    <a:pt x="2736333" y="94526"/>
                  </a:lnTo>
                  <a:lnTo>
                    <a:pt x="2771250" y="121517"/>
                  </a:lnTo>
                  <a:lnTo>
                    <a:pt x="2803707" y="151333"/>
                  </a:lnTo>
                  <a:lnTo>
                    <a:pt x="2833522" y="183790"/>
                  </a:lnTo>
                  <a:lnTo>
                    <a:pt x="2860512" y="218707"/>
                  </a:lnTo>
                  <a:lnTo>
                    <a:pt x="2884495" y="255902"/>
                  </a:lnTo>
                  <a:lnTo>
                    <a:pt x="2905289" y="295191"/>
                  </a:lnTo>
                  <a:lnTo>
                    <a:pt x="2922712" y="336392"/>
                  </a:lnTo>
                  <a:lnTo>
                    <a:pt x="2936580" y="379324"/>
                  </a:lnTo>
                  <a:lnTo>
                    <a:pt x="2946711" y="423803"/>
                  </a:lnTo>
                  <a:lnTo>
                    <a:pt x="2952924" y="469647"/>
                  </a:lnTo>
                  <a:lnTo>
                    <a:pt x="2955036" y="516674"/>
                  </a:lnTo>
                  <a:lnTo>
                    <a:pt x="2955036" y="803122"/>
                  </a:lnTo>
                  <a:lnTo>
                    <a:pt x="2952924" y="850149"/>
                  </a:lnTo>
                  <a:lnTo>
                    <a:pt x="2946711" y="895992"/>
                  </a:lnTo>
                  <a:lnTo>
                    <a:pt x="2936580" y="940471"/>
                  </a:lnTo>
                  <a:lnTo>
                    <a:pt x="2922712" y="983402"/>
                  </a:lnTo>
                  <a:lnTo>
                    <a:pt x="2905289" y="1024602"/>
                  </a:lnTo>
                  <a:lnTo>
                    <a:pt x="2884495" y="1063891"/>
                  </a:lnTo>
                  <a:lnTo>
                    <a:pt x="2860512" y="1101084"/>
                  </a:lnTo>
                  <a:lnTo>
                    <a:pt x="2833522" y="1136000"/>
                  </a:lnTo>
                  <a:lnTo>
                    <a:pt x="2803707" y="1168457"/>
                  </a:lnTo>
                  <a:lnTo>
                    <a:pt x="2771250" y="1198271"/>
                  </a:lnTo>
                  <a:lnTo>
                    <a:pt x="2736333" y="1225261"/>
                  </a:lnTo>
                  <a:lnTo>
                    <a:pt x="2699139" y="1249244"/>
                  </a:lnTo>
                  <a:lnTo>
                    <a:pt x="2659850" y="1270038"/>
                  </a:lnTo>
                  <a:lnTo>
                    <a:pt x="2618648" y="1287460"/>
                  </a:lnTo>
                  <a:lnTo>
                    <a:pt x="2575716" y="1301328"/>
                  </a:lnTo>
                  <a:lnTo>
                    <a:pt x="2531236" y="1311459"/>
                  </a:lnTo>
                  <a:lnTo>
                    <a:pt x="2485390" y="1317672"/>
                  </a:lnTo>
                  <a:lnTo>
                    <a:pt x="2438361" y="1319783"/>
                  </a:lnTo>
                  <a:lnTo>
                    <a:pt x="516674" y="1319783"/>
                  </a:lnTo>
                  <a:lnTo>
                    <a:pt x="469645" y="1317672"/>
                  </a:lnTo>
                  <a:lnTo>
                    <a:pt x="423799" y="1311459"/>
                  </a:lnTo>
                  <a:lnTo>
                    <a:pt x="379319" y="1301328"/>
                  </a:lnTo>
                  <a:lnTo>
                    <a:pt x="336387" y="1287460"/>
                  </a:lnTo>
                  <a:lnTo>
                    <a:pt x="295185" y="1270038"/>
                  </a:lnTo>
                  <a:lnTo>
                    <a:pt x="255896" y="1249244"/>
                  </a:lnTo>
                  <a:lnTo>
                    <a:pt x="218702" y="1225261"/>
                  </a:lnTo>
                  <a:lnTo>
                    <a:pt x="183785" y="1198271"/>
                  </a:lnTo>
                  <a:lnTo>
                    <a:pt x="151328" y="1168457"/>
                  </a:lnTo>
                  <a:lnTo>
                    <a:pt x="121513" y="1136000"/>
                  </a:lnTo>
                  <a:lnTo>
                    <a:pt x="94523" y="1101084"/>
                  </a:lnTo>
                  <a:lnTo>
                    <a:pt x="70540" y="1063891"/>
                  </a:lnTo>
                  <a:lnTo>
                    <a:pt x="49746" y="1024602"/>
                  </a:lnTo>
                  <a:lnTo>
                    <a:pt x="32323" y="983402"/>
                  </a:lnTo>
                  <a:lnTo>
                    <a:pt x="18455" y="940471"/>
                  </a:lnTo>
                  <a:lnTo>
                    <a:pt x="8324" y="895992"/>
                  </a:lnTo>
                  <a:lnTo>
                    <a:pt x="2111" y="850149"/>
                  </a:lnTo>
                  <a:lnTo>
                    <a:pt x="0" y="803122"/>
                  </a:lnTo>
                  <a:lnTo>
                    <a:pt x="0" y="516674"/>
                  </a:lnTo>
                  <a:close/>
                </a:path>
              </a:pathLst>
            </a:custGeom>
            <a:ln w="28574">
              <a:solidFill>
                <a:srgbClr val="FFFFFF"/>
              </a:solidFill>
            </a:ln>
          </p:spPr>
          <p:txBody>
            <a:bodyPr wrap="square" lIns="0" tIns="0" rIns="0" bIns="0" rtlCol="0"/>
            <a:lstStyle/>
            <a:p>
              <a:endParaRPr>
                <a:solidFill>
                  <a:srgbClr val="3C3B71"/>
                </a:solidFill>
              </a:endParaRPr>
            </a:p>
          </p:txBody>
        </p:sp>
        <p:sp>
          <p:nvSpPr>
            <p:cNvPr id="11" name="object 11"/>
            <p:cNvSpPr/>
            <p:nvPr/>
          </p:nvSpPr>
          <p:spPr>
            <a:xfrm>
              <a:off x="625601" y="4844796"/>
              <a:ext cx="2955290" cy="1268730"/>
            </a:xfrm>
            <a:custGeom>
              <a:avLst/>
              <a:gdLst/>
              <a:ahLst/>
              <a:cxnLst/>
              <a:rect l="l" t="t" r="r" b="b"/>
              <a:pathLst>
                <a:path w="2955290" h="1268729">
                  <a:moveTo>
                    <a:pt x="0" y="460095"/>
                  </a:moveTo>
                  <a:lnTo>
                    <a:pt x="2375" y="413053"/>
                  </a:lnTo>
                  <a:lnTo>
                    <a:pt x="9347" y="367370"/>
                  </a:lnTo>
                  <a:lnTo>
                    <a:pt x="20685" y="323278"/>
                  </a:lnTo>
                  <a:lnTo>
                    <a:pt x="36156" y="281006"/>
                  </a:lnTo>
                  <a:lnTo>
                    <a:pt x="55531" y="240787"/>
                  </a:lnTo>
                  <a:lnTo>
                    <a:pt x="78577" y="202852"/>
                  </a:lnTo>
                  <a:lnTo>
                    <a:pt x="105064" y="167432"/>
                  </a:lnTo>
                  <a:lnTo>
                    <a:pt x="134759" y="134759"/>
                  </a:lnTo>
                  <a:lnTo>
                    <a:pt x="167432" y="105064"/>
                  </a:lnTo>
                  <a:lnTo>
                    <a:pt x="202852" y="78577"/>
                  </a:lnTo>
                  <a:lnTo>
                    <a:pt x="240787" y="55531"/>
                  </a:lnTo>
                  <a:lnTo>
                    <a:pt x="281006" y="36156"/>
                  </a:lnTo>
                  <a:lnTo>
                    <a:pt x="323278" y="20685"/>
                  </a:lnTo>
                  <a:lnTo>
                    <a:pt x="367370" y="9347"/>
                  </a:lnTo>
                  <a:lnTo>
                    <a:pt x="413053" y="2375"/>
                  </a:lnTo>
                  <a:lnTo>
                    <a:pt x="460095" y="0"/>
                  </a:lnTo>
                  <a:lnTo>
                    <a:pt x="2494940" y="0"/>
                  </a:lnTo>
                  <a:lnTo>
                    <a:pt x="2541982" y="2375"/>
                  </a:lnTo>
                  <a:lnTo>
                    <a:pt x="2587665" y="9347"/>
                  </a:lnTo>
                  <a:lnTo>
                    <a:pt x="2631757" y="20685"/>
                  </a:lnTo>
                  <a:lnTo>
                    <a:pt x="2674029" y="36156"/>
                  </a:lnTo>
                  <a:lnTo>
                    <a:pt x="2714248" y="55531"/>
                  </a:lnTo>
                  <a:lnTo>
                    <a:pt x="2752183" y="78577"/>
                  </a:lnTo>
                  <a:lnTo>
                    <a:pt x="2787603" y="105064"/>
                  </a:lnTo>
                  <a:lnTo>
                    <a:pt x="2820276" y="134759"/>
                  </a:lnTo>
                  <a:lnTo>
                    <a:pt x="2849971" y="167432"/>
                  </a:lnTo>
                  <a:lnTo>
                    <a:pt x="2876458" y="202852"/>
                  </a:lnTo>
                  <a:lnTo>
                    <a:pt x="2899504" y="240787"/>
                  </a:lnTo>
                  <a:lnTo>
                    <a:pt x="2918879" y="281006"/>
                  </a:lnTo>
                  <a:lnTo>
                    <a:pt x="2934350" y="323278"/>
                  </a:lnTo>
                  <a:lnTo>
                    <a:pt x="2945688" y="367370"/>
                  </a:lnTo>
                  <a:lnTo>
                    <a:pt x="2952660" y="413053"/>
                  </a:lnTo>
                  <a:lnTo>
                    <a:pt x="2955036" y="460095"/>
                  </a:lnTo>
                  <a:lnTo>
                    <a:pt x="2955036" y="808634"/>
                  </a:lnTo>
                  <a:lnTo>
                    <a:pt x="2952660" y="855678"/>
                  </a:lnTo>
                  <a:lnTo>
                    <a:pt x="2945688" y="901362"/>
                  </a:lnTo>
                  <a:lnTo>
                    <a:pt x="2934350" y="945456"/>
                  </a:lnTo>
                  <a:lnTo>
                    <a:pt x="2918879" y="987728"/>
                  </a:lnTo>
                  <a:lnTo>
                    <a:pt x="2899504" y="1027947"/>
                  </a:lnTo>
                  <a:lnTo>
                    <a:pt x="2876458" y="1065882"/>
                  </a:lnTo>
                  <a:lnTo>
                    <a:pt x="2849971" y="1101302"/>
                  </a:lnTo>
                  <a:lnTo>
                    <a:pt x="2820276" y="1133975"/>
                  </a:lnTo>
                  <a:lnTo>
                    <a:pt x="2787603" y="1163669"/>
                  </a:lnTo>
                  <a:lnTo>
                    <a:pt x="2752183" y="1190155"/>
                  </a:lnTo>
                  <a:lnTo>
                    <a:pt x="2714248" y="1213201"/>
                  </a:lnTo>
                  <a:lnTo>
                    <a:pt x="2674029" y="1232574"/>
                  </a:lnTo>
                  <a:lnTo>
                    <a:pt x="2631757" y="1248045"/>
                  </a:lnTo>
                  <a:lnTo>
                    <a:pt x="2587665" y="1259382"/>
                  </a:lnTo>
                  <a:lnTo>
                    <a:pt x="2541982" y="1266354"/>
                  </a:lnTo>
                  <a:lnTo>
                    <a:pt x="2494940" y="1268729"/>
                  </a:lnTo>
                  <a:lnTo>
                    <a:pt x="460095" y="1268729"/>
                  </a:lnTo>
                  <a:lnTo>
                    <a:pt x="413053" y="1266354"/>
                  </a:lnTo>
                  <a:lnTo>
                    <a:pt x="367370" y="1259382"/>
                  </a:lnTo>
                  <a:lnTo>
                    <a:pt x="323278" y="1248045"/>
                  </a:lnTo>
                  <a:lnTo>
                    <a:pt x="281006" y="1232574"/>
                  </a:lnTo>
                  <a:lnTo>
                    <a:pt x="240787" y="1213201"/>
                  </a:lnTo>
                  <a:lnTo>
                    <a:pt x="202852" y="1190155"/>
                  </a:lnTo>
                  <a:lnTo>
                    <a:pt x="167432" y="1163669"/>
                  </a:lnTo>
                  <a:lnTo>
                    <a:pt x="134759" y="1133975"/>
                  </a:lnTo>
                  <a:lnTo>
                    <a:pt x="105064" y="1101302"/>
                  </a:lnTo>
                  <a:lnTo>
                    <a:pt x="78577" y="1065882"/>
                  </a:lnTo>
                  <a:lnTo>
                    <a:pt x="55531" y="1027947"/>
                  </a:lnTo>
                  <a:lnTo>
                    <a:pt x="36156" y="987728"/>
                  </a:lnTo>
                  <a:lnTo>
                    <a:pt x="20685" y="945456"/>
                  </a:lnTo>
                  <a:lnTo>
                    <a:pt x="9347" y="901362"/>
                  </a:lnTo>
                  <a:lnTo>
                    <a:pt x="2375" y="855678"/>
                  </a:lnTo>
                  <a:lnTo>
                    <a:pt x="0" y="808634"/>
                  </a:lnTo>
                  <a:lnTo>
                    <a:pt x="0" y="460095"/>
                  </a:lnTo>
                  <a:close/>
                </a:path>
              </a:pathLst>
            </a:custGeom>
            <a:ln w="28575">
              <a:solidFill>
                <a:srgbClr val="FFFFFF"/>
              </a:solidFill>
            </a:ln>
          </p:spPr>
          <p:txBody>
            <a:bodyPr wrap="square" lIns="0" tIns="0" rIns="0" bIns="0" rtlCol="0"/>
            <a:lstStyle/>
            <a:p>
              <a:endParaRPr>
                <a:solidFill>
                  <a:srgbClr val="3C3B71"/>
                </a:solidFill>
              </a:endParaRPr>
            </a:p>
          </p:txBody>
        </p:sp>
      </p:grpSp>
      <p:graphicFrame>
        <p:nvGraphicFramePr>
          <p:cNvPr id="19" name="Diagram 18">
            <a:extLst>
              <a:ext uri="{FF2B5EF4-FFF2-40B4-BE49-F238E27FC236}">
                <a16:creationId xmlns:a16="http://schemas.microsoft.com/office/drawing/2014/main" id="{DA728A52-6B1E-968E-5DCA-93C48561C618}"/>
              </a:ext>
            </a:extLst>
          </p:cNvPr>
          <p:cNvGraphicFramePr/>
          <p:nvPr>
            <p:extLst>
              <p:ext uri="{D42A27DB-BD31-4B8C-83A1-F6EECF244321}">
                <p14:modId xmlns:p14="http://schemas.microsoft.com/office/powerpoint/2010/main" val="3621920450"/>
              </p:ext>
            </p:extLst>
          </p:nvPr>
        </p:nvGraphicFramePr>
        <p:xfrm>
          <a:off x="401670" y="1828610"/>
          <a:ext cx="4005230" cy="4673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object 13"/>
          <p:cNvSpPr txBox="1">
            <a:spLocks noGrp="1"/>
          </p:cNvSpPr>
          <p:nvPr>
            <p:ph type="title"/>
          </p:nvPr>
        </p:nvSpPr>
        <p:spPr>
          <a:xfrm>
            <a:off x="528795" y="779289"/>
            <a:ext cx="6020435" cy="566822"/>
          </a:xfrm>
          <a:prstGeom prst="rect">
            <a:avLst/>
          </a:prstGeom>
        </p:spPr>
        <p:txBody>
          <a:bodyPr vert="horz" wrap="square" lIns="0" tIns="12700" rIns="0" bIns="0" rtlCol="0">
            <a:spAutoFit/>
          </a:bodyPr>
          <a:lstStyle/>
          <a:p>
            <a:pPr marL="12700">
              <a:lnSpc>
                <a:spcPct val="100000"/>
              </a:lnSpc>
              <a:spcBef>
                <a:spcPts val="100"/>
              </a:spcBef>
              <a:tabLst>
                <a:tab pos="3886200" algn="l"/>
              </a:tabLst>
            </a:pPr>
            <a:r>
              <a:rPr sz="3600" spc="-5" dirty="0">
                <a:solidFill>
                  <a:srgbClr val="3C3B71"/>
                </a:solidFill>
              </a:rPr>
              <a:t>Wha</a:t>
            </a:r>
            <a:r>
              <a:rPr sz="3600" dirty="0">
                <a:solidFill>
                  <a:srgbClr val="3C3B71"/>
                </a:solidFill>
              </a:rPr>
              <a:t>t</a:t>
            </a:r>
            <a:r>
              <a:rPr sz="3600" spc="-15" dirty="0">
                <a:solidFill>
                  <a:srgbClr val="3C3B71"/>
                </a:solidFill>
              </a:rPr>
              <a:t> </a:t>
            </a:r>
            <a:r>
              <a:rPr sz="3600" spc="-5" dirty="0">
                <a:solidFill>
                  <a:srgbClr val="3C3B71"/>
                </a:solidFill>
              </a:rPr>
              <a:t>e</a:t>
            </a:r>
            <a:r>
              <a:rPr sz="3600" spc="-10" dirty="0">
                <a:solidFill>
                  <a:srgbClr val="3C3B71"/>
                </a:solidFill>
              </a:rPr>
              <a:t>l</a:t>
            </a:r>
            <a:r>
              <a:rPr sz="3600" spc="-5" dirty="0">
                <a:solidFill>
                  <a:srgbClr val="3C3B71"/>
                </a:solidFill>
              </a:rPr>
              <a:t>s</a:t>
            </a:r>
            <a:r>
              <a:rPr sz="3600" dirty="0">
                <a:solidFill>
                  <a:srgbClr val="3C3B71"/>
                </a:solidFill>
              </a:rPr>
              <a:t>e</a:t>
            </a:r>
            <a:r>
              <a:rPr sz="3600" spc="5" dirty="0">
                <a:solidFill>
                  <a:srgbClr val="3C3B71"/>
                </a:solidFill>
              </a:rPr>
              <a:t> </a:t>
            </a:r>
            <a:r>
              <a:rPr sz="3600" spc="-10" dirty="0">
                <a:solidFill>
                  <a:srgbClr val="3C3B71"/>
                </a:solidFill>
              </a:rPr>
              <a:t>i</a:t>
            </a:r>
            <a:r>
              <a:rPr sz="3600" spc="-5" dirty="0">
                <a:solidFill>
                  <a:srgbClr val="3C3B71"/>
                </a:solidFill>
              </a:rPr>
              <a:t>s</a:t>
            </a:r>
            <a:r>
              <a:rPr lang="en-GB" sz="3600" spc="-5" dirty="0">
                <a:solidFill>
                  <a:srgbClr val="3C3B71"/>
                </a:solidFill>
              </a:rPr>
              <a:t> </a:t>
            </a:r>
            <a:r>
              <a:rPr sz="3600" spc="-5" dirty="0">
                <a:solidFill>
                  <a:srgbClr val="3C3B71"/>
                </a:solidFill>
              </a:rPr>
              <a:t>cha</a:t>
            </a:r>
            <a:r>
              <a:rPr sz="3600" spc="-10" dirty="0">
                <a:solidFill>
                  <a:srgbClr val="3C3B71"/>
                </a:solidFill>
              </a:rPr>
              <a:t>ng</a:t>
            </a:r>
            <a:r>
              <a:rPr sz="3600" spc="-5" dirty="0">
                <a:solidFill>
                  <a:srgbClr val="3C3B71"/>
                </a:solidFill>
              </a:rPr>
              <a:t>i</a:t>
            </a:r>
            <a:r>
              <a:rPr sz="3600" spc="-10" dirty="0">
                <a:solidFill>
                  <a:srgbClr val="3C3B71"/>
                </a:solidFill>
              </a:rPr>
              <a:t>ng</a:t>
            </a:r>
            <a:r>
              <a:rPr sz="3600" spc="-5" dirty="0">
                <a:solidFill>
                  <a:srgbClr val="3C3B71"/>
                </a:solidFill>
              </a:rPr>
              <a:t>?</a:t>
            </a:r>
            <a:endParaRPr sz="3600" dirty="0">
              <a:solidFill>
                <a:srgbClr val="3C3B71"/>
              </a:solidFill>
            </a:endParaRPr>
          </a:p>
        </p:txBody>
      </p:sp>
      <p:grpSp>
        <p:nvGrpSpPr>
          <p:cNvPr id="14" name="object 14"/>
          <p:cNvGrpSpPr/>
          <p:nvPr/>
        </p:nvGrpSpPr>
        <p:grpSpPr>
          <a:xfrm>
            <a:off x="1085961" y="2122881"/>
            <a:ext cx="10106990" cy="4442257"/>
            <a:chOff x="1042493" y="2082532"/>
            <a:chExt cx="10106990" cy="4442257"/>
          </a:xfrm>
        </p:grpSpPr>
        <p:sp>
          <p:nvSpPr>
            <p:cNvPr id="15" name="object 15"/>
            <p:cNvSpPr/>
            <p:nvPr/>
          </p:nvSpPr>
          <p:spPr>
            <a:xfrm>
              <a:off x="1042493" y="6010439"/>
              <a:ext cx="1953006" cy="514350"/>
            </a:xfrm>
            <a:prstGeom prst="rect">
              <a:avLst/>
            </a:prstGeom>
            <a:blipFill>
              <a:blip r:embed="rId9" cstate="print"/>
              <a:stretch>
                <a:fillRect/>
              </a:stretch>
            </a:blipFill>
          </p:spPr>
          <p:txBody>
            <a:bodyPr wrap="square" lIns="0" tIns="0" rIns="0" bIns="0" rtlCol="0"/>
            <a:lstStyle/>
            <a:p>
              <a:endParaRPr>
                <a:solidFill>
                  <a:srgbClr val="3C3B71"/>
                </a:solidFill>
              </a:endParaRPr>
            </a:p>
          </p:txBody>
        </p:sp>
        <p:sp>
          <p:nvSpPr>
            <p:cNvPr id="17" name="object 17"/>
            <p:cNvSpPr/>
            <p:nvPr/>
          </p:nvSpPr>
          <p:spPr>
            <a:xfrm>
              <a:off x="5000778" y="2082532"/>
              <a:ext cx="6148705" cy="584835"/>
            </a:xfrm>
            <a:custGeom>
              <a:avLst/>
              <a:gdLst/>
              <a:ahLst/>
              <a:cxnLst/>
              <a:rect l="l" t="t" r="r" b="b"/>
              <a:pathLst>
                <a:path w="6148705" h="584835">
                  <a:moveTo>
                    <a:pt x="5920930" y="0"/>
                  </a:moveTo>
                  <a:lnTo>
                    <a:pt x="227647" y="0"/>
                  </a:lnTo>
                  <a:lnTo>
                    <a:pt x="181771" y="4625"/>
                  </a:lnTo>
                  <a:lnTo>
                    <a:pt x="139040" y="17891"/>
                  </a:lnTo>
                  <a:lnTo>
                    <a:pt x="100371" y="38881"/>
                  </a:lnTo>
                  <a:lnTo>
                    <a:pt x="66679" y="66681"/>
                  </a:lnTo>
                  <a:lnTo>
                    <a:pt x="38880" y="100374"/>
                  </a:lnTo>
                  <a:lnTo>
                    <a:pt x="17890" y="139045"/>
                  </a:lnTo>
                  <a:lnTo>
                    <a:pt x="4625" y="181779"/>
                  </a:lnTo>
                  <a:lnTo>
                    <a:pt x="0" y="227660"/>
                  </a:lnTo>
                  <a:lnTo>
                    <a:pt x="0" y="356806"/>
                  </a:lnTo>
                  <a:lnTo>
                    <a:pt x="4625" y="402686"/>
                  </a:lnTo>
                  <a:lnTo>
                    <a:pt x="17890" y="445418"/>
                  </a:lnTo>
                  <a:lnTo>
                    <a:pt x="38880" y="484088"/>
                  </a:lnTo>
                  <a:lnTo>
                    <a:pt x="66679" y="517778"/>
                  </a:lnTo>
                  <a:lnTo>
                    <a:pt x="100371" y="545576"/>
                  </a:lnTo>
                  <a:lnTo>
                    <a:pt x="139040" y="566564"/>
                  </a:lnTo>
                  <a:lnTo>
                    <a:pt x="181771" y="579829"/>
                  </a:lnTo>
                  <a:lnTo>
                    <a:pt x="227647" y="584453"/>
                  </a:lnTo>
                  <a:lnTo>
                    <a:pt x="5920930" y="584453"/>
                  </a:lnTo>
                  <a:lnTo>
                    <a:pt x="5966810" y="579829"/>
                  </a:lnTo>
                  <a:lnTo>
                    <a:pt x="6009542" y="566564"/>
                  </a:lnTo>
                  <a:lnTo>
                    <a:pt x="6048212" y="545576"/>
                  </a:lnTo>
                  <a:lnTo>
                    <a:pt x="6081903" y="517778"/>
                  </a:lnTo>
                  <a:lnTo>
                    <a:pt x="6109700" y="484088"/>
                  </a:lnTo>
                  <a:lnTo>
                    <a:pt x="6130688" y="445418"/>
                  </a:lnTo>
                  <a:lnTo>
                    <a:pt x="6143953" y="402686"/>
                  </a:lnTo>
                  <a:lnTo>
                    <a:pt x="6148578" y="356806"/>
                  </a:lnTo>
                  <a:lnTo>
                    <a:pt x="6148578" y="227660"/>
                  </a:lnTo>
                  <a:lnTo>
                    <a:pt x="6143953" y="181779"/>
                  </a:lnTo>
                  <a:lnTo>
                    <a:pt x="6130688" y="139045"/>
                  </a:lnTo>
                  <a:lnTo>
                    <a:pt x="6109700" y="100374"/>
                  </a:lnTo>
                  <a:lnTo>
                    <a:pt x="6081903" y="66681"/>
                  </a:lnTo>
                  <a:lnTo>
                    <a:pt x="6048212" y="38881"/>
                  </a:lnTo>
                  <a:lnTo>
                    <a:pt x="6009542" y="17891"/>
                  </a:lnTo>
                  <a:lnTo>
                    <a:pt x="5966810" y="4625"/>
                  </a:lnTo>
                  <a:lnTo>
                    <a:pt x="5920930" y="0"/>
                  </a:lnTo>
                  <a:close/>
                </a:path>
              </a:pathLst>
            </a:custGeom>
            <a:solidFill>
              <a:srgbClr val="AEAED5"/>
            </a:solidFill>
          </p:spPr>
          <p:txBody>
            <a:bodyPr wrap="square" lIns="0" tIns="0" rIns="0" bIns="0" rtlCol="0"/>
            <a:lstStyle/>
            <a:p>
              <a:endParaRPr dirty="0">
                <a:solidFill>
                  <a:srgbClr val="3C3B71"/>
                </a:solidFill>
              </a:endParaRPr>
            </a:p>
          </p:txBody>
        </p:sp>
      </p:grpSp>
      <p:sp>
        <p:nvSpPr>
          <p:cNvPr id="18" name="object 18"/>
          <p:cNvSpPr txBox="1"/>
          <p:nvPr/>
        </p:nvSpPr>
        <p:spPr>
          <a:xfrm>
            <a:off x="5380415" y="2249595"/>
            <a:ext cx="560514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3C3B71"/>
                </a:solidFill>
                <a:latin typeface="Roboto"/>
                <a:cs typeface="Roboto"/>
              </a:rPr>
              <a:t>Always ‘On’ framework – </a:t>
            </a:r>
            <a:r>
              <a:rPr sz="2000" b="1" spc="-10" dirty="0">
                <a:solidFill>
                  <a:srgbClr val="3C3B71"/>
                </a:solidFill>
                <a:latin typeface="Roboto"/>
                <a:cs typeface="Roboto"/>
              </a:rPr>
              <a:t>flexible </a:t>
            </a:r>
            <a:r>
              <a:rPr sz="2000" b="1" spc="-5" dirty="0">
                <a:solidFill>
                  <a:srgbClr val="3C3B71"/>
                </a:solidFill>
                <a:latin typeface="Roboto"/>
                <a:cs typeface="Roboto"/>
              </a:rPr>
              <a:t>and ‘risk</a:t>
            </a:r>
            <a:r>
              <a:rPr sz="2000" b="1" dirty="0">
                <a:solidFill>
                  <a:srgbClr val="3C3B71"/>
                </a:solidFill>
                <a:latin typeface="Roboto"/>
                <a:cs typeface="Roboto"/>
              </a:rPr>
              <a:t> </a:t>
            </a:r>
            <a:r>
              <a:rPr sz="2000" b="1" spc="-5" dirty="0">
                <a:solidFill>
                  <a:srgbClr val="3C3B71"/>
                </a:solidFill>
                <a:latin typeface="Roboto"/>
                <a:cs typeface="Roboto"/>
              </a:rPr>
              <a:t>based’</a:t>
            </a:r>
            <a:endParaRPr sz="2000" dirty="0">
              <a:solidFill>
                <a:srgbClr val="3C3B71"/>
              </a:solidFill>
              <a:latin typeface="Roboto"/>
              <a:cs typeface="Roboto"/>
            </a:endParaRPr>
          </a:p>
        </p:txBody>
      </p:sp>
      <p:sp>
        <p:nvSpPr>
          <p:cNvPr id="4" name="object 8">
            <a:extLst>
              <a:ext uri="{FF2B5EF4-FFF2-40B4-BE49-F238E27FC236}">
                <a16:creationId xmlns:a16="http://schemas.microsoft.com/office/drawing/2014/main" id="{2AC0ADDD-9F72-CA10-6411-6571EA2CDFFC}"/>
              </a:ext>
            </a:extLst>
          </p:cNvPr>
          <p:cNvSpPr/>
          <p:nvPr/>
        </p:nvSpPr>
        <p:spPr>
          <a:xfrm>
            <a:off x="4285" y="151818"/>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2" name="object 5">
            <a:extLst>
              <a:ext uri="{FF2B5EF4-FFF2-40B4-BE49-F238E27FC236}">
                <a16:creationId xmlns:a16="http://schemas.microsoft.com/office/drawing/2014/main" id="{17405CB0-68DF-2567-A193-97FAA0F39850}"/>
              </a:ext>
            </a:extLst>
          </p:cNvPr>
          <p:cNvSpPr txBox="1">
            <a:spLocks/>
          </p:cNvSpPr>
          <p:nvPr/>
        </p:nvSpPr>
        <p:spPr>
          <a:xfrm>
            <a:off x="70182" y="498815"/>
            <a:ext cx="6612835" cy="504625"/>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pc="-5" dirty="0">
                <a:solidFill>
                  <a:schemeClr val="bg1"/>
                </a:solidFill>
              </a:rPr>
              <a:t>What Else is Changing ?</a:t>
            </a:r>
            <a:endParaRPr lang="en-GB"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89FCC-F9D9-3873-C062-D40DEF578D5F}"/>
              </a:ext>
            </a:extLst>
          </p:cNvPr>
          <p:cNvPicPr>
            <a:picLocks noChangeAspect="1"/>
          </p:cNvPicPr>
          <p:nvPr/>
        </p:nvPicPr>
        <p:blipFill>
          <a:blip r:embed="rId2"/>
          <a:stretch>
            <a:fillRect/>
          </a:stretch>
        </p:blipFill>
        <p:spPr>
          <a:xfrm>
            <a:off x="833136" y="513704"/>
            <a:ext cx="4118112" cy="2915296"/>
          </a:xfrm>
          <a:prstGeom prst="rect">
            <a:avLst/>
          </a:prstGeom>
          <a:ln>
            <a:solidFill>
              <a:srgbClr val="3C3B71"/>
            </a:solidFill>
          </a:ln>
        </p:spPr>
      </p:pic>
      <p:pic>
        <p:nvPicPr>
          <p:cNvPr id="4" name="Picture 3">
            <a:extLst>
              <a:ext uri="{FF2B5EF4-FFF2-40B4-BE49-F238E27FC236}">
                <a16:creationId xmlns:a16="http://schemas.microsoft.com/office/drawing/2014/main" id="{BC6057DC-59C9-E59C-CEC8-8C719B37EEB5}"/>
              </a:ext>
            </a:extLst>
          </p:cNvPr>
          <p:cNvPicPr>
            <a:picLocks noChangeAspect="1"/>
          </p:cNvPicPr>
          <p:nvPr/>
        </p:nvPicPr>
        <p:blipFill>
          <a:blip r:embed="rId3"/>
          <a:stretch>
            <a:fillRect/>
          </a:stretch>
        </p:blipFill>
        <p:spPr>
          <a:xfrm>
            <a:off x="851453" y="3672688"/>
            <a:ext cx="4099795" cy="2915296"/>
          </a:xfrm>
          <a:prstGeom prst="rect">
            <a:avLst/>
          </a:prstGeom>
          <a:ln>
            <a:solidFill>
              <a:srgbClr val="3C3B71"/>
            </a:solidFill>
          </a:ln>
        </p:spPr>
      </p:pic>
      <p:pic>
        <p:nvPicPr>
          <p:cNvPr id="5" name="Picture 4">
            <a:extLst>
              <a:ext uri="{FF2B5EF4-FFF2-40B4-BE49-F238E27FC236}">
                <a16:creationId xmlns:a16="http://schemas.microsoft.com/office/drawing/2014/main" id="{1F428C49-12C8-AA77-2D18-1073076C49EE}"/>
              </a:ext>
            </a:extLst>
          </p:cNvPr>
          <p:cNvPicPr>
            <a:picLocks noChangeAspect="1"/>
          </p:cNvPicPr>
          <p:nvPr/>
        </p:nvPicPr>
        <p:blipFill>
          <a:blip r:embed="rId4"/>
          <a:stretch>
            <a:fillRect/>
          </a:stretch>
        </p:blipFill>
        <p:spPr>
          <a:xfrm>
            <a:off x="6096000" y="516522"/>
            <a:ext cx="4099795" cy="2912478"/>
          </a:xfrm>
          <a:prstGeom prst="rect">
            <a:avLst/>
          </a:prstGeom>
          <a:ln>
            <a:solidFill>
              <a:srgbClr val="3C3B71"/>
            </a:solidFill>
          </a:ln>
        </p:spPr>
      </p:pic>
      <p:pic>
        <p:nvPicPr>
          <p:cNvPr id="6" name="Picture 5">
            <a:extLst>
              <a:ext uri="{FF2B5EF4-FFF2-40B4-BE49-F238E27FC236}">
                <a16:creationId xmlns:a16="http://schemas.microsoft.com/office/drawing/2014/main" id="{F796AFEF-8C86-779C-A8D1-EF0AAD57B942}"/>
              </a:ext>
            </a:extLst>
          </p:cNvPr>
          <p:cNvPicPr>
            <a:picLocks noChangeAspect="1"/>
          </p:cNvPicPr>
          <p:nvPr/>
        </p:nvPicPr>
        <p:blipFill>
          <a:blip r:embed="rId5"/>
          <a:stretch>
            <a:fillRect/>
          </a:stretch>
        </p:blipFill>
        <p:spPr>
          <a:xfrm>
            <a:off x="6096000" y="3682881"/>
            <a:ext cx="4118112" cy="2905103"/>
          </a:xfrm>
          <a:prstGeom prst="rect">
            <a:avLst/>
          </a:prstGeom>
          <a:ln>
            <a:solidFill>
              <a:srgbClr val="3C3B71"/>
            </a:solidFill>
          </a:ln>
        </p:spPr>
      </p:pic>
    </p:spTree>
    <p:extLst>
      <p:ext uri="{BB962C8B-B14F-4D97-AF65-F5344CB8AC3E}">
        <p14:creationId xmlns:p14="http://schemas.microsoft.com/office/powerpoint/2010/main" val="716856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C3E2B68-8DDB-8B69-C1A7-FE23E5D018C6}"/>
              </a:ext>
            </a:extLst>
          </p:cNvPr>
          <p:cNvGraphicFramePr>
            <a:graphicFrameLocks noGrp="1"/>
          </p:cNvGraphicFramePr>
          <p:nvPr>
            <p:ph idx="1"/>
            <p:extLst>
              <p:ext uri="{D42A27DB-BD31-4B8C-83A1-F6EECF244321}">
                <p14:modId xmlns:p14="http://schemas.microsoft.com/office/powerpoint/2010/main" val="377432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bject 8">
            <a:extLst>
              <a:ext uri="{FF2B5EF4-FFF2-40B4-BE49-F238E27FC236}">
                <a16:creationId xmlns:a16="http://schemas.microsoft.com/office/drawing/2014/main" id="{9AAD579B-06FA-EA99-A2FF-D152359D990A}"/>
              </a:ext>
            </a:extLst>
          </p:cNvPr>
          <p:cNvSpPr/>
          <p:nvPr/>
        </p:nvSpPr>
        <p:spPr>
          <a:xfrm>
            <a:off x="4285" y="151818"/>
            <a:ext cx="7391982"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solidFill>
                <a:srgbClr val="3C3B71"/>
              </a:solidFill>
            </a:endParaRPr>
          </a:p>
        </p:txBody>
      </p:sp>
      <p:sp>
        <p:nvSpPr>
          <p:cNvPr id="5" name="object 5">
            <a:extLst>
              <a:ext uri="{FF2B5EF4-FFF2-40B4-BE49-F238E27FC236}">
                <a16:creationId xmlns:a16="http://schemas.microsoft.com/office/drawing/2014/main" id="{1CA02199-CCB4-76B8-0820-41D8578BAFE0}"/>
              </a:ext>
            </a:extLst>
          </p:cNvPr>
          <p:cNvSpPr txBox="1">
            <a:spLocks/>
          </p:cNvSpPr>
          <p:nvPr/>
        </p:nvSpPr>
        <p:spPr>
          <a:xfrm>
            <a:off x="70182" y="498815"/>
            <a:ext cx="6612835" cy="504625"/>
          </a:xfrm>
          <a:prstGeom prst="rect">
            <a:avLst/>
          </a:prstGeom>
        </p:spPr>
        <p:txBody>
          <a:bodyPr vert="horz" wrap="square" lIns="0" tIns="12065" rIns="0" bIns="0" rtlCol="0" anchor="b">
            <a:sp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pPr marL="12700">
              <a:lnSpc>
                <a:spcPct val="100000"/>
              </a:lnSpc>
              <a:spcBef>
                <a:spcPts val="95"/>
              </a:spcBef>
            </a:pPr>
            <a:r>
              <a:rPr lang="en-GB" spc="-5" dirty="0">
                <a:solidFill>
                  <a:schemeClr val="bg1"/>
                </a:solidFill>
              </a:rPr>
              <a:t>Reports &amp; Reporting </a:t>
            </a:r>
            <a:endParaRPr lang="en-GB" dirty="0">
              <a:solidFill>
                <a:schemeClr val="bg1"/>
              </a:solidFill>
            </a:endParaRPr>
          </a:p>
        </p:txBody>
      </p:sp>
    </p:spTree>
    <p:extLst>
      <p:ext uri="{BB962C8B-B14F-4D97-AF65-F5344CB8AC3E}">
        <p14:creationId xmlns:p14="http://schemas.microsoft.com/office/powerpoint/2010/main" val="2067750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sz="half" idx="2"/>
          </p:nvPr>
        </p:nvSpPr>
        <p:spPr>
          <a:xfrm>
            <a:off x="1121049" y="2647376"/>
            <a:ext cx="9949902" cy="781624"/>
          </a:xfrm>
          <a:prstGeom prst="rect">
            <a:avLst/>
          </a:prstGeom>
        </p:spPr>
        <p:txBody>
          <a:bodyPr vert="horz" wrap="square" lIns="0" tIns="12065" rIns="0" bIns="0" rtlCol="0">
            <a:spAutoFit/>
          </a:bodyPr>
          <a:lstStyle/>
          <a:p>
            <a:pPr marL="0" marR="5080" indent="0" algn="ctr">
              <a:lnSpc>
                <a:spcPct val="100000"/>
              </a:lnSpc>
              <a:spcBef>
                <a:spcPts val="95"/>
              </a:spcBef>
              <a:buNone/>
            </a:pPr>
            <a:r>
              <a:rPr lang="en-GB" sz="5000" spc="-10" dirty="0"/>
              <a:t>Q&amp;A</a:t>
            </a:r>
            <a:endParaRPr sz="5000" b="1" spc="-5" dirty="0">
              <a:latin typeface="Roboto"/>
              <a:cs typeface="Roboto"/>
            </a:endParaRPr>
          </a:p>
        </p:txBody>
      </p:sp>
      <p:sp>
        <p:nvSpPr>
          <p:cNvPr id="7" name="object 7"/>
          <p:cNvSpPr txBox="1"/>
          <p:nvPr/>
        </p:nvSpPr>
        <p:spPr>
          <a:xfrm>
            <a:off x="7065950" y="1534871"/>
            <a:ext cx="3165475" cy="284480"/>
          </a:xfrm>
          <a:prstGeom prst="rect">
            <a:avLst/>
          </a:prstGeom>
        </p:spPr>
        <p:txBody>
          <a:bodyPr vert="horz" wrap="square" lIns="0" tIns="12065" rIns="0" bIns="0" rtlCol="0">
            <a:spAutoFit/>
          </a:bodyPr>
          <a:lstStyle/>
          <a:p>
            <a:pPr marL="12700">
              <a:lnSpc>
                <a:spcPct val="100000"/>
              </a:lnSpc>
              <a:spcBef>
                <a:spcPts val="95"/>
              </a:spcBef>
            </a:pPr>
            <a:r>
              <a:rPr sz="1700" b="0" spc="10" dirty="0">
                <a:solidFill>
                  <a:srgbClr val="FFFFFF"/>
                </a:solidFill>
                <a:latin typeface="Roboto Light"/>
                <a:cs typeface="Roboto Light"/>
              </a:rPr>
              <a:t>Continuous </a:t>
            </a:r>
            <a:r>
              <a:rPr sz="1700" b="0" spc="20" dirty="0">
                <a:solidFill>
                  <a:srgbClr val="FFFFFF"/>
                </a:solidFill>
                <a:latin typeface="Roboto Light"/>
                <a:cs typeface="Roboto Light"/>
              </a:rPr>
              <a:t>quality</a:t>
            </a:r>
            <a:r>
              <a:rPr sz="1700" b="0" dirty="0">
                <a:solidFill>
                  <a:srgbClr val="FFFFFF"/>
                </a:solidFill>
                <a:latin typeface="Roboto Light"/>
                <a:cs typeface="Roboto Light"/>
              </a:rPr>
              <a:t> </a:t>
            </a:r>
            <a:r>
              <a:rPr sz="1700" b="0" spc="10" dirty="0">
                <a:solidFill>
                  <a:srgbClr val="FFFFFF"/>
                </a:solidFill>
                <a:latin typeface="Roboto Light"/>
                <a:cs typeface="Roboto Light"/>
              </a:rPr>
              <a:t>improvement</a:t>
            </a:r>
            <a:endParaRPr sz="1700">
              <a:latin typeface="Roboto Light"/>
              <a:cs typeface="Roboto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C226-9BB5-0A44-BEF7-C8140E6B7AE5}"/>
              </a:ext>
            </a:extLst>
          </p:cNvPr>
          <p:cNvSpPr>
            <a:spLocks noGrp="1"/>
          </p:cNvSpPr>
          <p:nvPr>
            <p:ph type="ctrTitle"/>
          </p:nvPr>
        </p:nvSpPr>
        <p:spPr/>
        <p:txBody>
          <a:bodyPr/>
          <a:lstStyle/>
          <a:p>
            <a:r>
              <a:rPr lang="en-US" dirty="0">
                <a:solidFill>
                  <a:srgbClr val="3C3B71"/>
                </a:solidFill>
              </a:rPr>
              <a:t>Thank you</a:t>
            </a:r>
          </a:p>
        </p:txBody>
      </p:sp>
    </p:spTree>
    <p:extLst>
      <p:ext uri="{BB962C8B-B14F-4D97-AF65-F5344CB8AC3E}">
        <p14:creationId xmlns:p14="http://schemas.microsoft.com/office/powerpoint/2010/main" val="3499875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8">
            <a:extLst>
              <a:ext uri="{FF2B5EF4-FFF2-40B4-BE49-F238E27FC236}">
                <a16:creationId xmlns:a16="http://schemas.microsoft.com/office/drawing/2014/main" id="{7FC823AA-8B02-2548-CDAD-8C51370AEC31}"/>
              </a:ext>
            </a:extLst>
          </p:cNvPr>
          <p:cNvSpPr/>
          <p:nvPr/>
        </p:nvSpPr>
        <p:spPr>
          <a:xfrm>
            <a:off x="0" y="284187"/>
            <a:ext cx="6095999"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dirty="0"/>
          </a:p>
        </p:txBody>
      </p:sp>
      <p:sp>
        <p:nvSpPr>
          <p:cNvPr id="2" name="Title 1">
            <a:extLst>
              <a:ext uri="{FF2B5EF4-FFF2-40B4-BE49-F238E27FC236}">
                <a16:creationId xmlns:a16="http://schemas.microsoft.com/office/drawing/2014/main" id="{7332CFA7-523D-CD33-38BD-BCC1ABA16E61}"/>
              </a:ext>
            </a:extLst>
          </p:cNvPr>
          <p:cNvSpPr>
            <a:spLocks noGrp="1"/>
          </p:cNvSpPr>
          <p:nvPr>
            <p:ph type="title"/>
          </p:nvPr>
        </p:nvSpPr>
        <p:spPr>
          <a:xfrm>
            <a:off x="0" y="600847"/>
            <a:ext cx="5840897" cy="696474"/>
          </a:xfrm>
        </p:spPr>
        <p:txBody>
          <a:bodyPr/>
          <a:lstStyle/>
          <a:p>
            <a:r>
              <a:rPr lang="en-GB" dirty="0">
                <a:solidFill>
                  <a:schemeClr val="bg1"/>
                </a:solidFill>
              </a:rPr>
              <a:t>Background</a:t>
            </a:r>
          </a:p>
        </p:txBody>
      </p:sp>
      <p:sp>
        <p:nvSpPr>
          <p:cNvPr id="4" name="TextBox 3">
            <a:extLst>
              <a:ext uri="{FF2B5EF4-FFF2-40B4-BE49-F238E27FC236}">
                <a16:creationId xmlns:a16="http://schemas.microsoft.com/office/drawing/2014/main" id="{2E68CF1B-AA97-115C-3976-445ACC3F7CA1}"/>
              </a:ext>
            </a:extLst>
          </p:cNvPr>
          <p:cNvSpPr txBox="1"/>
          <p:nvPr/>
        </p:nvSpPr>
        <p:spPr>
          <a:xfrm>
            <a:off x="263663" y="1761963"/>
            <a:ext cx="11750537" cy="4801314"/>
          </a:xfrm>
          <a:prstGeom prst="rect">
            <a:avLst/>
          </a:prstGeom>
          <a:noFill/>
        </p:spPr>
        <p:txBody>
          <a:bodyPr wrap="square">
            <a:spAutoFit/>
          </a:bodyPr>
          <a:lstStyle/>
          <a:p>
            <a:pPr algn="ctr"/>
            <a:r>
              <a:rPr lang="en-GB" sz="1800" b="1" dirty="0">
                <a:effectLst/>
                <a:latin typeface="Montserrat" pitchFamily="2" charset="77"/>
              </a:rPr>
              <a:t>Published in May 2021, CQC’s new strategy sets out the regulator’s ambitions under 4 themes: </a:t>
            </a:r>
            <a:endParaRPr lang="en-GB" b="1" dirty="0">
              <a:latin typeface="Montserrat" pitchFamily="2" charset="77"/>
            </a:endParaRPr>
          </a:p>
          <a:p>
            <a:pPr lvl="1"/>
            <a:endParaRPr lang="en-GB" dirty="0">
              <a:latin typeface="Montserrat" pitchFamily="2" charset="77"/>
            </a:endParaRPr>
          </a:p>
          <a:p>
            <a:pPr lvl="1"/>
            <a:r>
              <a:rPr lang="en-GB" sz="1200" b="1" dirty="0">
                <a:solidFill>
                  <a:srgbClr val="3C3B71"/>
                </a:solidFill>
                <a:latin typeface="Montserrat" pitchFamily="2" charset="77"/>
              </a:rPr>
              <a:t>1. P</a:t>
            </a:r>
            <a:r>
              <a:rPr lang="en-GB" sz="1200" b="1" dirty="0">
                <a:solidFill>
                  <a:srgbClr val="3C3B71"/>
                </a:solidFill>
                <a:effectLst/>
                <a:latin typeface="Montserrat" pitchFamily="2" charset="77"/>
              </a:rPr>
              <a:t>eople and communities</a:t>
            </a:r>
          </a:p>
          <a:p>
            <a:pPr lvl="1"/>
            <a:r>
              <a:rPr lang="en-GB" sz="1200" dirty="0">
                <a:latin typeface="Montserrat" pitchFamily="2" charset="77"/>
              </a:rPr>
              <a:t>A</a:t>
            </a:r>
            <a:r>
              <a:rPr lang="en-GB" sz="1200" dirty="0">
                <a:effectLst/>
                <a:latin typeface="Montserrat" pitchFamily="2" charset="77"/>
              </a:rPr>
              <a:t>dvocate for change, regulation driven by people’s needs and their experiences of health and care services, rather than how providers want to deliver them. </a:t>
            </a:r>
            <a:r>
              <a:rPr lang="en-GB" sz="1200" dirty="0">
                <a:latin typeface="Montserrat" pitchFamily="2" charset="77"/>
              </a:rPr>
              <a:t>F</a:t>
            </a:r>
            <a:r>
              <a:rPr lang="en-GB" sz="1200" dirty="0">
                <a:effectLst/>
                <a:latin typeface="Montserrat" pitchFamily="2" charset="77"/>
              </a:rPr>
              <a:t>ocusing on what matters to the public, and to local communities, when they access, use and move between services. Working in partnership with people who use services, an opportunity to help build care around the person: </a:t>
            </a:r>
            <a:r>
              <a:rPr lang="en-GB" sz="1200" dirty="0">
                <a:latin typeface="Montserrat" pitchFamily="2" charset="77"/>
              </a:rPr>
              <a:t>CQC </a:t>
            </a:r>
            <a:r>
              <a:rPr lang="en-GB" sz="1200" dirty="0">
                <a:effectLst/>
                <a:latin typeface="Montserrat" pitchFamily="2" charset="77"/>
              </a:rPr>
              <a:t>want to regulate to make that happen.</a:t>
            </a:r>
          </a:p>
          <a:p>
            <a:pPr marL="285750" indent="-285750">
              <a:buFont typeface="Arial" panose="020B0604020202020204" pitchFamily="34" charset="0"/>
              <a:buChar char="•"/>
            </a:pPr>
            <a:endParaRPr lang="en-GB" sz="1200" b="1" dirty="0">
              <a:effectLst/>
              <a:highlight>
                <a:srgbClr val="FF0000"/>
              </a:highlight>
              <a:latin typeface="Montserrat" pitchFamily="2" charset="77"/>
            </a:endParaRPr>
          </a:p>
          <a:p>
            <a:r>
              <a:rPr lang="en-GB" sz="1200" b="1" dirty="0">
                <a:solidFill>
                  <a:schemeClr val="bg1"/>
                </a:solidFill>
                <a:highlight>
                  <a:srgbClr val="FF0000"/>
                </a:highlight>
                <a:latin typeface="Montserrat" pitchFamily="2" charset="77"/>
              </a:rPr>
              <a:t>2. S</a:t>
            </a:r>
            <a:r>
              <a:rPr lang="en-GB" sz="1200" b="1" dirty="0">
                <a:solidFill>
                  <a:schemeClr val="bg1"/>
                </a:solidFill>
                <a:effectLst/>
                <a:highlight>
                  <a:srgbClr val="FF0000"/>
                </a:highlight>
                <a:latin typeface="Montserrat" pitchFamily="2" charset="77"/>
              </a:rPr>
              <a:t>marter regulation</a:t>
            </a:r>
          </a:p>
          <a:p>
            <a:r>
              <a:rPr lang="en-GB" sz="1200" b="1" dirty="0">
                <a:solidFill>
                  <a:schemeClr val="bg1"/>
                </a:solidFill>
                <a:effectLst/>
                <a:highlight>
                  <a:srgbClr val="FF0000"/>
                </a:highlight>
                <a:latin typeface="Montserrat" pitchFamily="2" charset="77"/>
              </a:rPr>
              <a:t>S</a:t>
            </a:r>
            <a:r>
              <a:rPr lang="en-GB" sz="1200" b="1" dirty="0">
                <a:solidFill>
                  <a:schemeClr val="bg1"/>
                </a:solidFill>
                <a:highlight>
                  <a:srgbClr val="FF0000"/>
                </a:highlight>
                <a:latin typeface="Montserrat" pitchFamily="2" charset="77"/>
              </a:rPr>
              <a:t>marter in how they regulate. Keeping pace with changes in health and care, providing up-to-date, high-quality information and ratings for the public, providers and partners. Regulate in a more dynamic and flexible way to adapt to the future changes that can be anticipated – as well as those that can’t. Smarter use of data means targeting of resources to have the greatest impact, focusing on risk and where care is poor, to ensure we’re an effective, proportionate and efficient regulator.</a:t>
            </a:r>
          </a:p>
          <a:p>
            <a:endParaRPr lang="en-GB" sz="1200" dirty="0">
              <a:solidFill>
                <a:srgbClr val="3C3B71"/>
              </a:solidFill>
              <a:latin typeface="Montserrat" pitchFamily="2" charset="77"/>
            </a:endParaRPr>
          </a:p>
          <a:p>
            <a:pPr lvl="1"/>
            <a:r>
              <a:rPr lang="en-GB" sz="1200" b="1" dirty="0">
                <a:solidFill>
                  <a:srgbClr val="3C3B71"/>
                </a:solidFill>
                <a:latin typeface="Montserrat" pitchFamily="2" charset="77"/>
              </a:rPr>
              <a:t>3.S</a:t>
            </a:r>
            <a:r>
              <a:rPr lang="en-GB" sz="1200" b="1" dirty="0">
                <a:solidFill>
                  <a:srgbClr val="3C3B71"/>
                </a:solidFill>
                <a:effectLst/>
                <a:latin typeface="Montserrat" pitchFamily="2" charset="77"/>
              </a:rPr>
              <a:t>afety through learning</a:t>
            </a:r>
          </a:p>
          <a:p>
            <a:pPr lvl="1"/>
            <a:r>
              <a:rPr lang="en-GB" sz="1200" dirty="0">
                <a:solidFill>
                  <a:srgbClr val="212121"/>
                </a:solidFill>
                <a:latin typeface="Montserrat" pitchFamily="2" charset="77"/>
              </a:rPr>
              <a:t>S</a:t>
            </a:r>
            <a:r>
              <a:rPr lang="en-GB" sz="1200" b="0" i="0" u="none" strike="noStrike" dirty="0">
                <a:solidFill>
                  <a:srgbClr val="212121"/>
                </a:solidFill>
                <a:effectLst/>
                <a:latin typeface="Montserrat" pitchFamily="2" charset="77"/>
              </a:rPr>
              <a:t>tronger safety and learning cultures. </a:t>
            </a:r>
            <a:r>
              <a:rPr lang="en-GB" sz="1200" dirty="0">
                <a:solidFill>
                  <a:srgbClr val="212121"/>
                </a:solidFill>
                <a:latin typeface="Montserrat" pitchFamily="2" charset="77"/>
              </a:rPr>
              <a:t>S</a:t>
            </a:r>
            <a:r>
              <a:rPr lang="en-GB" sz="1200" b="0" i="0" u="none" strike="noStrike" dirty="0">
                <a:solidFill>
                  <a:srgbClr val="212121"/>
                </a:solidFill>
                <a:effectLst/>
                <a:latin typeface="Montserrat" pitchFamily="2" charset="77"/>
              </a:rPr>
              <a:t>afety is still a key concern as it’s consistently the poorest area of performance in CQC assessments. Prioritise safety: stronger safety cultures, focusing on learning, improving expertise, listening and acting on people’s experiences, and taking clear and proactive action when safety doesn't improve.</a:t>
            </a:r>
          </a:p>
          <a:p>
            <a:pPr lvl="1"/>
            <a:endParaRPr lang="en-GB" sz="1200" dirty="0">
              <a:latin typeface="Montserrat" pitchFamily="2" charset="77"/>
            </a:endParaRPr>
          </a:p>
          <a:p>
            <a:pPr lvl="1"/>
            <a:r>
              <a:rPr lang="en-GB" sz="1200" b="1" dirty="0">
                <a:solidFill>
                  <a:srgbClr val="3C3B71"/>
                </a:solidFill>
                <a:latin typeface="Montserrat" pitchFamily="2" charset="77"/>
              </a:rPr>
              <a:t>4.A</a:t>
            </a:r>
            <a:r>
              <a:rPr lang="en-GB" sz="1200" b="1" dirty="0">
                <a:solidFill>
                  <a:srgbClr val="3C3B71"/>
                </a:solidFill>
                <a:effectLst/>
                <a:latin typeface="Montserrat" pitchFamily="2" charset="77"/>
              </a:rPr>
              <a:t>ccelerating improvement. </a:t>
            </a:r>
          </a:p>
          <a:p>
            <a:pPr lvl="1"/>
            <a:r>
              <a:rPr lang="en-GB" sz="1200" dirty="0">
                <a:solidFill>
                  <a:srgbClr val="212121"/>
                </a:solidFill>
                <a:latin typeface="Montserrat" pitchFamily="2" charset="77"/>
              </a:rPr>
              <a:t>D</a:t>
            </a:r>
            <a:r>
              <a:rPr lang="en-GB" sz="1200" b="0" i="0" u="none" strike="noStrike" dirty="0">
                <a:solidFill>
                  <a:srgbClr val="212121"/>
                </a:solidFill>
                <a:effectLst/>
                <a:latin typeface="Montserrat" pitchFamily="2" charset="77"/>
              </a:rPr>
              <a:t>rive improvements across individual services and systems of care. </a:t>
            </a:r>
            <a:r>
              <a:rPr lang="en-GB" sz="1200" dirty="0">
                <a:solidFill>
                  <a:srgbClr val="212121"/>
                </a:solidFill>
                <a:latin typeface="Montserrat" pitchFamily="2" charset="77"/>
              </a:rPr>
              <a:t>U</a:t>
            </a:r>
            <a:r>
              <a:rPr lang="en-GB" sz="1200" b="0" i="0" u="none" strike="noStrike" dirty="0">
                <a:solidFill>
                  <a:srgbClr val="212121"/>
                </a:solidFill>
                <a:effectLst/>
                <a:latin typeface="Montserrat" pitchFamily="2" charset="77"/>
              </a:rPr>
              <a:t>se unique position to spotlight the priority areas that need to improve and enable access to support where it’s needed most. </a:t>
            </a:r>
            <a:r>
              <a:rPr lang="en-GB" sz="1200" dirty="0">
                <a:solidFill>
                  <a:srgbClr val="212121"/>
                </a:solidFill>
                <a:latin typeface="Montserrat" pitchFamily="2" charset="77"/>
              </a:rPr>
              <a:t>E</a:t>
            </a:r>
            <a:r>
              <a:rPr lang="en-GB" sz="1200" b="0" i="0" u="none" strike="noStrike" dirty="0">
                <a:solidFill>
                  <a:srgbClr val="212121"/>
                </a:solidFill>
                <a:effectLst/>
                <a:latin typeface="Montserrat" pitchFamily="2" charset="77"/>
              </a:rPr>
              <a:t>mpower services to help themselves, while retaining a strong regulatory role. </a:t>
            </a:r>
          </a:p>
          <a:p>
            <a:pPr lvl="1"/>
            <a:r>
              <a:rPr lang="en-GB" sz="1200" b="0" i="0" u="none" strike="noStrike" dirty="0">
                <a:solidFill>
                  <a:srgbClr val="212121"/>
                </a:solidFill>
                <a:effectLst/>
                <a:latin typeface="Montserrat" pitchFamily="2" charset="77"/>
              </a:rPr>
              <a:t>The key to this is by collaborating and strengthening relationships with services, the people who use them, and our partners across health </a:t>
            </a:r>
          </a:p>
          <a:p>
            <a:pPr lvl="1"/>
            <a:r>
              <a:rPr lang="en-GB" sz="1200" b="0" i="0" u="none" strike="noStrike" dirty="0">
                <a:solidFill>
                  <a:srgbClr val="212121"/>
                </a:solidFill>
                <a:effectLst/>
                <a:latin typeface="Montserrat" pitchFamily="2" charset="77"/>
              </a:rPr>
              <a:t>and care.</a:t>
            </a:r>
          </a:p>
          <a:p>
            <a:pPr marL="285750" indent="-285750">
              <a:buFont typeface="Arial" panose="020B0604020202020204" pitchFamily="34" charset="0"/>
              <a:buChar char="•"/>
            </a:pPr>
            <a:endParaRPr lang="en-GB" sz="1800" dirty="0">
              <a:effectLst/>
              <a:latin typeface="Calibri" panose="020F0502020204030204" pitchFamily="34" charset="0"/>
            </a:endParaRPr>
          </a:p>
        </p:txBody>
      </p:sp>
    </p:spTree>
    <p:extLst>
      <p:ext uri="{BB962C8B-B14F-4D97-AF65-F5344CB8AC3E}">
        <p14:creationId xmlns:p14="http://schemas.microsoft.com/office/powerpoint/2010/main" val="17112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482A8-BF92-51D5-C974-759748F27EFF}"/>
              </a:ext>
            </a:extLst>
          </p:cNvPr>
          <p:cNvPicPr>
            <a:picLocks noChangeAspect="1"/>
          </p:cNvPicPr>
          <p:nvPr/>
        </p:nvPicPr>
        <p:blipFill>
          <a:blip r:embed="rId2"/>
          <a:stretch>
            <a:fillRect/>
          </a:stretch>
        </p:blipFill>
        <p:spPr>
          <a:xfrm>
            <a:off x="851092" y="588963"/>
            <a:ext cx="10489816" cy="5680074"/>
          </a:xfrm>
          <a:prstGeom prst="rect">
            <a:avLst/>
          </a:prstGeom>
          <a:ln>
            <a:solidFill>
              <a:srgbClr val="3C3B71"/>
            </a:solidFill>
          </a:ln>
        </p:spPr>
      </p:pic>
    </p:spTree>
    <p:extLst>
      <p:ext uri="{BB962C8B-B14F-4D97-AF65-F5344CB8AC3E}">
        <p14:creationId xmlns:p14="http://schemas.microsoft.com/office/powerpoint/2010/main" val="29134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a:extLst>
              <a:ext uri="{FF2B5EF4-FFF2-40B4-BE49-F238E27FC236}">
                <a16:creationId xmlns:a16="http://schemas.microsoft.com/office/drawing/2014/main" id="{D3DFDC33-621E-6816-461A-C51EBD185B9B}"/>
              </a:ext>
            </a:extLst>
          </p:cNvPr>
          <p:cNvSpPr/>
          <p:nvPr/>
        </p:nvSpPr>
        <p:spPr>
          <a:xfrm>
            <a:off x="0" y="487165"/>
            <a:ext cx="6095999"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sp>
        <p:nvSpPr>
          <p:cNvPr id="2" name="Title 1">
            <a:extLst>
              <a:ext uri="{FF2B5EF4-FFF2-40B4-BE49-F238E27FC236}">
                <a16:creationId xmlns:a16="http://schemas.microsoft.com/office/drawing/2014/main" id="{9EDEE5BA-1672-0DB5-1F72-D154AFDCCF19}"/>
              </a:ext>
            </a:extLst>
          </p:cNvPr>
          <p:cNvSpPr>
            <a:spLocks noGrp="1"/>
          </p:cNvSpPr>
          <p:nvPr>
            <p:ph type="title"/>
          </p:nvPr>
        </p:nvSpPr>
        <p:spPr>
          <a:xfrm>
            <a:off x="0" y="831542"/>
            <a:ext cx="5403574" cy="641040"/>
          </a:xfrm>
        </p:spPr>
        <p:txBody>
          <a:bodyPr>
            <a:normAutofit/>
          </a:bodyPr>
          <a:lstStyle/>
          <a:p>
            <a:r>
              <a:rPr lang="en-GB" dirty="0">
                <a:solidFill>
                  <a:schemeClr val="bg1"/>
                </a:solidFill>
              </a:rPr>
              <a:t>Why is it changing ? </a:t>
            </a:r>
          </a:p>
        </p:txBody>
      </p:sp>
      <p:graphicFrame>
        <p:nvGraphicFramePr>
          <p:cNvPr id="7" name="Diagram 6">
            <a:extLst>
              <a:ext uri="{FF2B5EF4-FFF2-40B4-BE49-F238E27FC236}">
                <a16:creationId xmlns:a16="http://schemas.microsoft.com/office/drawing/2014/main" id="{65197E05-2A11-4B0A-03AA-502F05BEF1B6}"/>
              </a:ext>
            </a:extLst>
          </p:cNvPr>
          <p:cNvGraphicFramePr/>
          <p:nvPr>
            <p:extLst>
              <p:ext uri="{D42A27DB-BD31-4B8C-83A1-F6EECF244321}">
                <p14:modId xmlns:p14="http://schemas.microsoft.com/office/powerpoint/2010/main" val="1514628761"/>
              </p:ext>
            </p:extLst>
          </p:nvPr>
        </p:nvGraphicFramePr>
        <p:xfrm>
          <a:off x="901326" y="1675915"/>
          <a:ext cx="10147300" cy="4458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859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FDD3A926-559A-464C-AC3E-C889030B8BD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DFF1504E-0629-9D4C-AC65-AE499A46903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C85B4E69-C75C-F546-BDA9-2BB15B72B5C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D4D70DC0-2A7A-584F-9E83-AC6D39159F3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93F8CAC6-11E7-B44B-98E2-E27B4E68B8C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41B92D3-64DA-E467-E3D8-76B94464D60B}"/>
              </a:ext>
            </a:extLst>
          </p:cNvPr>
          <p:cNvGraphicFramePr/>
          <p:nvPr>
            <p:extLst>
              <p:ext uri="{D42A27DB-BD31-4B8C-83A1-F6EECF244321}">
                <p14:modId xmlns:p14="http://schemas.microsoft.com/office/powerpoint/2010/main" val="2011128723"/>
              </p:ext>
            </p:extLst>
          </p:nvPr>
        </p:nvGraphicFramePr>
        <p:xfrm>
          <a:off x="477078" y="2030754"/>
          <a:ext cx="5618921" cy="4340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bject 8">
            <a:extLst>
              <a:ext uri="{FF2B5EF4-FFF2-40B4-BE49-F238E27FC236}">
                <a16:creationId xmlns:a16="http://schemas.microsoft.com/office/drawing/2014/main" id="{EC18F6BB-5EAA-18AC-5531-9EBD9266B92A}"/>
              </a:ext>
            </a:extLst>
          </p:cNvPr>
          <p:cNvSpPr/>
          <p:nvPr/>
        </p:nvSpPr>
        <p:spPr>
          <a:xfrm>
            <a:off x="0" y="487165"/>
            <a:ext cx="6095999" cy="1326082"/>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sp>
        <p:nvSpPr>
          <p:cNvPr id="6" name="Title 1">
            <a:extLst>
              <a:ext uri="{FF2B5EF4-FFF2-40B4-BE49-F238E27FC236}">
                <a16:creationId xmlns:a16="http://schemas.microsoft.com/office/drawing/2014/main" id="{3F0E9E48-B45E-7EF9-275C-53AB257DA6DE}"/>
              </a:ext>
            </a:extLst>
          </p:cNvPr>
          <p:cNvSpPr txBox="1">
            <a:spLocks/>
          </p:cNvSpPr>
          <p:nvPr/>
        </p:nvSpPr>
        <p:spPr>
          <a:xfrm>
            <a:off x="0" y="825987"/>
            <a:ext cx="5353878" cy="6410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1" kern="1200">
                <a:solidFill>
                  <a:srgbClr val="1D70B7"/>
                </a:solidFill>
                <a:latin typeface="Montserrat" pitchFamily="2" charset="77"/>
                <a:ea typeface="+mj-ea"/>
                <a:cs typeface="+mj-cs"/>
              </a:defRPr>
            </a:lvl1pPr>
          </a:lstStyle>
          <a:p>
            <a:r>
              <a:rPr lang="en-GB" dirty="0">
                <a:solidFill>
                  <a:schemeClr val="bg1"/>
                </a:solidFill>
              </a:rPr>
              <a:t>New Powers </a:t>
            </a:r>
          </a:p>
        </p:txBody>
      </p:sp>
      <p:pic>
        <p:nvPicPr>
          <p:cNvPr id="8" name="Picture 7">
            <a:extLst>
              <a:ext uri="{FF2B5EF4-FFF2-40B4-BE49-F238E27FC236}">
                <a16:creationId xmlns:a16="http://schemas.microsoft.com/office/drawing/2014/main" id="{59E4687D-85DA-958A-C616-1ECB18298250}"/>
              </a:ext>
            </a:extLst>
          </p:cNvPr>
          <p:cNvPicPr>
            <a:picLocks noChangeAspect="1"/>
          </p:cNvPicPr>
          <p:nvPr/>
        </p:nvPicPr>
        <p:blipFill>
          <a:blip r:embed="rId8"/>
          <a:stretch>
            <a:fillRect/>
          </a:stretch>
        </p:blipFill>
        <p:spPr>
          <a:xfrm>
            <a:off x="6331710" y="2980443"/>
            <a:ext cx="4773612" cy="2440701"/>
          </a:xfrm>
          <a:prstGeom prst="rect">
            <a:avLst/>
          </a:prstGeom>
          <a:ln>
            <a:solidFill>
              <a:srgbClr val="3C3B71"/>
            </a:solidFill>
          </a:ln>
        </p:spPr>
      </p:pic>
    </p:spTree>
    <p:extLst>
      <p:ext uri="{BB962C8B-B14F-4D97-AF65-F5344CB8AC3E}">
        <p14:creationId xmlns:p14="http://schemas.microsoft.com/office/powerpoint/2010/main" val="172808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169A97C-E133-9B4E-9B59-1F9DBDE4ED4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E8D2BAFF-E837-D341-B1E9-5FD17071CD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2CF19EC5-C2AA-1540-8E98-90BEC2ABBD1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7A930587-3FC3-344A-9456-18605CA354B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8">
            <a:extLst>
              <a:ext uri="{FF2B5EF4-FFF2-40B4-BE49-F238E27FC236}">
                <a16:creationId xmlns:a16="http://schemas.microsoft.com/office/drawing/2014/main" id="{49ECA336-4CF8-9597-8B64-8E35E747A33C}"/>
              </a:ext>
            </a:extLst>
          </p:cNvPr>
          <p:cNvSpPr/>
          <p:nvPr/>
        </p:nvSpPr>
        <p:spPr>
          <a:xfrm>
            <a:off x="0" y="281111"/>
            <a:ext cx="6095999" cy="1329794"/>
          </a:xfrm>
          <a:custGeom>
            <a:avLst/>
            <a:gdLst/>
            <a:ahLst/>
            <a:cxnLst/>
            <a:rect l="l" t="t" r="r" b="b"/>
            <a:pathLst>
              <a:path w="7331709" h="1268095">
                <a:moveTo>
                  <a:pt x="6879221" y="0"/>
                </a:moveTo>
                <a:lnTo>
                  <a:pt x="0" y="0"/>
                </a:lnTo>
                <a:lnTo>
                  <a:pt x="0" y="1267968"/>
                </a:lnTo>
                <a:lnTo>
                  <a:pt x="6879221" y="1267968"/>
                </a:lnTo>
                <a:lnTo>
                  <a:pt x="6928469" y="1265315"/>
                </a:lnTo>
                <a:lnTo>
                  <a:pt x="6976181" y="1257543"/>
                </a:lnTo>
                <a:lnTo>
                  <a:pt x="7022081" y="1244925"/>
                </a:lnTo>
                <a:lnTo>
                  <a:pt x="7065893" y="1227738"/>
                </a:lnTo>
                <a:lnTo>
                  <a:pt x="7107343" y="1206258"/>
                </a:lnTo>
                <a:lnTo>
                  <a:pt x="7146153" y="1180761"/>
                </a:lnTo>
                <a:lnTo>
                  <a:pt x="7182049" y="1151521"/>
                </a:lnTo>
                <a:lnTo>
                  <a:pt x="7214755" y="1118815"/>
                </a:lnTo>
                <a:lnTo>
                  <a:pt x="7243995" y="1082919"/>
                </a:lnTo>
                <a:lnTo>
                  <a:pt x="7269492" y="1044109"/>
                </a:lnTo>
                <a:lnTo>
                  <a:pt x="7290972" y="1002659"/>
                </a:lnTo>
                <a:lnTo>
                  <a:pt x="7308159" y="958847"/>
                </a:lnTo>
                <a:lnTo>
                  <a:pt x="7320777" y="912947"/>
                </a:lnTo>
                <a:lnTo>
                  <a:pt x="7328549" y="865235"/>
                </a:lnTo>
                <a:lnTo>
                  <a:pt x="7331202" y="815987"/>
                </a:lnTo>
                <a:lnTo>
                  <a:pt x="7331202" y="451980"/>
                </a:lnTo>
                <a:lnTo>
                  <a:pt x="7328549" y="402732"/>
                </a:lnTo>
                <a:lnTo>
                  <a:pt x="7320777" y="355020"/>
                </a:lnTo>
                <a:lnTo>
                  <a:pt x="7308159" y="309120"/>
                </a:lnTo>
                <a:lnTo>
                  <a:pt x="7290972" y="265308"/>
                </a:lnTo>
                <a:lnTo>
                  <a:pt x="7269492" y="223858"/>
                </a:lnTo>
                <a:lnTo>
                  <a:pt x="7243995" y="185048"/>
                </a:lnTo>
                <a:lnTo>
                  <a:pt x="7214755" y="149152"/>
                </a:lnTo>
                <a:lnTo>
                  <a:pt x="7182049" y="116446"/>
                </a:lnTo>
                <a:lnTo>
                  <a:pt x="7146153" y="87206"/>
                </a:lnTo>
                <a:lnTo>
                  <a:pt x="7107343" y="61709"/>
                </a:lnTo>
                <a:lnTo>
                  <a:pt x="7065893" y="40229"/>
                </a:lnTo>
                <a:lnTo>
                  <a:pt x="7022081" y="23042"/>
                </a:lnTo>
                <a:lnTo>
                  <a:pt x="6976181" y="10424"/>
                </a:lnTo>
                <a:lnTo>
                  <a:pt x="6928469" y="2652"/>
                </a:lnTo>
                <a:lnTo>
                  <a:pt x="6879221" y="0"/>
                </a:lnTo>
                <a:close/>
              </a:path>
            </a:pathLst>
          </a:custGeom>
          <a:solidFill>
            <a:srgbClr val="3C3B71"/>
          </a:solidFill>
        </p:spPr>
        <p:txBody>
          <a:bodyPr wrap="square" lIns="0" tIns="0" rIns="0" bIns="0" rtlCol="0"/>
          <a:lstStyle/>
          <a:p>
            <a:endParaRPr/>
          </a:p>
        </p:txBody>
      </p:sp>
      <p:sp>
        <p:nvSpPr>
          <p:cNvPr id="2" name="Title 1">
            <a:extLst>
              <a:ext uri="{FF2B5EF4-FFF2-40B4-BE49-F238E27FC236}">
                <a16:creationId xmlns:a16="http://schemas.microsoft.com/office/drawing/2014/main" id="{9EDEE5BA-1672-0DB5-1F72-D154AFDCCF19}"/>
              </a:ext>
            </a:extLst>
          </p:cNvPr>
          <p:cNvSpPr>
            <a:spLocks noGrp="1"/>
          </p:cNvSpPr>
          <p:nvPr>
            <p:ph type="title"/>
          </p:nvPr>
        </p:nvSpPr>
        <p:spPr>
          <a:xfrm>
            <a:off x="0" y="637584"/>
            <a:ext cx="5257800" cy="616848"/>
          </a:xfrm>
        </p:spPr>
        <p:txBody>
          <a:bodyPr/>
          <a:lstStyle/>
          <a:p>
            <a:r>
              <a:rPr lang="en-GB" dirty="0">
                <a:solidFill>
                  <a:schemeClr val="bg1"/>
                </a:solidFill>
              </a:rPr>
              <a:t>Internal CQC Changes</a:t>
            </a:r>
          </a:p>
        </p:txBody>
      </p:sp>
      <p:sp>
        <p:nvSpPr>
          <p:cNvPr id="6" name="TextBox 5">
            <a:extLst>
              <a:ext uri="{FF2B5EF4-FFF2-40B4-BE49-F238E27FC236}">
                <a16:creationId xmlns:a16="http://schemas.microsoft.com/office/drawing/2014/main" id="{A5882F1E-EF71-5856-A08B-56A8AA5938E0}"/>
              </a:ext>
            </a:extLst>
          </p:cNvPr>
          <p:cNvSpPr txBox="1"/>
          <p:nvPr/>
        </p:nvSpPr>
        <p:spPr>
          <a:xfrm>
            <a:off x="291548" y="1967378"/>
            <a:ext cx="7328452" cy="3785652"/>
          </a:xfrm>
          <a:prstGeom prst="rect">
            <a:avLst/>
          </a:prstGeom>
          <a:noFill/>
        </p:spPr>
        <p:txBody>
          <a:bodyPr wrap="square">
            <a:spAutoFit/>
          </a:bodyPr>
          <a:lstStyle/>
          <a:p>
            <a:pPr algn="l" fontAlgn="base"/>
            <a:r>
              <a:rPr lang="en-GB" sz="1600" b="0" i="0" u="none" strike="noStrike" dirty="0">
                <a:effectLst/>
                <a:latin typeface="Montserrat" pitchFamily="2" charset="77"/>
              </a:rPr>
              <a:t>CQC have undergone a massive change in structure to support the single assessment framework and new strategy. </a:t>
            </a:r>
            <a:r>
              <a:rPr lang="en-GB" sz="1600" dirty="0">
                <a:latin typeface="Montserrat" pitchFamily="2" charset="77"/>
              </a:rPr>
              <a:t>M</a:t>
            </a:r>
            <a:r>
              <a:rPr lang="en-GB" sz="1600" b="0" i="0" u="none" strike="noStrike" dirty="0">
                <a:effectLst/>
                <a:latin typeface="Montserrat" pitchFamily="2" charset="77"/>
              </a:rPr>
              <a:t>erging staff from all the different sectors together as they will be using the same framework. CQC believe that this is beneficial.</a:t>
            </a:r>
          </a:p>
          <a:p>
            <a:pPr algn="l" fontAlgn="base"/>
            <a:endParaRPr lang="en-GB" sz="1600" b="0" i="0" u="none" strike="noStrike" dirty="0">
              <a:effectLst/>
              <a:latin typeface="Montserrat" pitchFamily="2" charset="77"/>
            </a:endParaRPr>
          </a:p>
          <a:p>
            <a:pPr algn="l" fontAlgn="base"/>
            <a:r>
              <a:rPr lang="en-GB" sz="1600" b="0" i="0" u="none" strike="noStrike" dirty="0">
                <a:effectLst/>
                <a:latin typeface="Montserrat" pitchFamily="2" charset="77"/>
              </a:rPr>
              <a:t>There will be four geographic areas: </a:t>
            </a:r>
          </a:p>
          <a:p>
            <a:pPr algn="l" fontAlgn="base"/>
            <a:endParaRPr lang="en-GB" sz="1600" b="0" i="0" u="none" strike="noStrike" dirty="0">
              <a:solidFill>
                <a:srgbClr val="3E3E3E"/>
              </a:solidFill>
              <a:effectLst/>
              <a:latin typeface="Montserrat" pitchFamily="2" charset="77"/>
            </a:endParaRPr>
          </a:p>
          <a:p>
            <a:pPr marL="742950" lvl="1" indent="-285750" fontAlgn="base">
              <a:buFont typeface="Arial" panose="020B0604020202020204" pitchFamily="34" charset="0"/>
              <a:buChar char="•"/>
            </a:pPr>
            <a:r>
              <a:rPr lang="en-GB" sz="1600" b="1" i="0" u="none" strike="noStrike" dirty="0">
                <a:solidFill>
                  <a:srgbClr val="3C3B71"/>
                </a:solidFill>
                <a:effectLst/>
                <a:latin typeface="Montserrat" pitchFamily="2" charset="77"/>
              </a:rPr>
              <a:t>South, East (including London)</a:t>
            </a:r>
          </a:p>
          <a:p>
            <a:pPr marL="742950" lvl="1" indent="-285750" fontAlgn="base">
              <a:buFont typeface="Arial" panose="020B0604020202020204" pitchFamily="34" charset="0"/>
              <a:buChar char="•"/>
            </a:pPr>
            <a:r>
              <a:rPr lang="en-GB" sz="1600" b="1" dirty="0">
                <a:solidFill>
                  <a:srgbClr val="3C3B71"/>
                </a:solidFill>
                <a:latin typeface="Montserrat" pitchFamily="2" charset="77"/>
              </a:rPr>
              <a:t>South West</a:t>
            </a:r>
            <a:endParaRPr lang="en-GB" sz="1600" b="1" i="0" u="none" strike="noStrike" dirty="0">
              <a:solidFill>
                <a:srgbClr val="3C3B71"/>
              </a:solidFill>
              <a:effectLst/>
              <a:latin typeface="Montserrat" pitchFamily="2" charset="77"/>
            </a:endParaRPr>
          </a:p>
          <a:p>
            <a:pPr marL="742950" lvl="1" indent="-285750" fontAlgn="base">
              <a:buFont typeface="Arial" panose="020B0604020202020204" pitchFamily="34" charset="0"/>
              <a:buChar char="•"/>
            </a:pPr>
            <a:r>
              <a:rPr lang="en-GB" sz="1600" b="1" i="0" u="none" strike="noStrike" dirty="0">
                <a:solidFill>
                  <a:srgbClr val="3C3B71"/>
                </a:solidFill>
                <a:effectLst/>
                <a:latin typeface="Montserrat" pitchFamily="2" charset="77"/>
              </a:rPr>
              <a:t>Midlands </a:t>
            </a:r>
          </a:p>
          <a:p>
            <a:pPr marL="742950" lvl="1" indent="-285750" fontAlgn="base">
              <a:buFont typeface="Arial" panose="020B0604020202020204" pitchFamily="34" charset="0"/>
              <a:buChar char="•"/>
            </a:pPr>
            <a:r>
              <a:rPr lang="en-GB" sz="1600" b="1" i="0" u="none" strike="noStrike" dirty="0">
                <a:solidFill>
                  <a:srgbClr val="3C3B71"/>
                </a:solidFill>
                <a:effectLst/>
                <a:latin typeface="Montserrat" pitchFamily="2" charset="77"/>
              </a:rPr>
              <a:t>North</a:t>
            </a:r>
          </a:p>
          <a:p>
            <a:pPr algn="l" fontAlgn="base"/>
            <a:endParaRPr lang="en-GB" sz="1600" b="0" i="0" u="none" strike="noStrike" dirty="0">
              <a:solidFill>
                <a:srgbClr val="3E3E3E"/>
              </a:solidFill>
              <a:effectLst/>
              <a:latin typeface="Montserrat" pitchFamily="2" charset="77"/>
            </a:endParaRPr>
          </a:p>
          <a:p>
            <a:pPr fontAlgn="base"/>
            <a:r>
              <a:rPr lang="en-GB" sz="1600" b="0" i="0" u="none" strike="noStrike" dirty="0">
                <a:effectLst/>
                <a:latin typeface="Montserrat" pitchFamily="2" charset="77"/>
              </a:rPr>
              <a:t>Across the country there will be between 110- 115 teams with approx. 12 staff in each team. This is to </a:t>
            </a:r>
            <a:r>
              <a:rPr lang="en-GB" sz="1600" dirty="0">
                <a:effectLst/>
                <a:latin typeface="Montserrat" pitchFamily="2" charset="77"/>
              </a:rPr>
              <a:t>align themselves better to the 42 ICS’s.</a:t>
            </a:r>
            <a:endParaRPr lang="en-GB" sz="1600" dirty="0">
              <a:latin typeface="Montserrat" pitchFamily="2" charset="77"/>
            </a:endParaRPr>
          </a:p>
          <a:p>
            <a:pPr algn="l" fontAlgn="base"/>
            <a:endParaRPr lang="en-GB" sz="1600" b="1" i="0" u="none" strike="noStrike" dirty="0">
              <a:solidFill>
                <a:srgbClr val="FF0000"/>
              </a:solidFill>
              <a:effectLst/>
              <a:latin typeface="Montserrat" pitchFamily="2" charset="77"/>
            </a:endParaRPr>
          </a:p>
        </p:txBody>
      </p:sp>
      <p:pic>
        <p:nvPicPr>
          <p:cNvPr id="3" name="Picture 2">
            <a:extLst>
              <a:ext uri="{FF2B5EF4-FFF2-40B4-BE49-F238E27FC236}">
                <a16:creationId xmlns:a16="http://schemas.microsoft.com/office/drawing/2014/main" id="{DB2AAF75-E790-B50B-6D27-A6833AB1008D}"/>
              </a:ext>
            </a:extLst>
          </p:cNvPr>
          <p:cNvPicPr>
            <a:picLocks noChangeAspect="1"/>
          </p:cNvPicPr>
          <p:nvPr/>
        </p:nvPicPr>
        <p:blipFill>
          <a:blip r:embed="rId3"/>
          <a:stretch>
            <a:fillRect/>
          </a:stretch>
        </p:blipFill>
        <p:spPr>
          <a:xfrm>
            <a:off x="7790330" y="2036305"/>
            <a:ext cx="3562927" cy="3647797"/>
          </a:xfrm>
          <a:prstGeom prst="rect">
            <a:avLst/>
          </a:prstGeom>
          <a:ln>
            <a:solidFill>
              <a:srgbClr val="3C3B71"/>
            </a:solidFill>
          </a:ln>
        </p:spPr>
      </p:pic>
    </p:spTree>
    <p:extLst>
      <p:ext uri="{BB962C8B-B14F-4D97-AF65-F5344CB8AC3E}">
        <p14:creationId xmlns:p14="http://schemas.microsoft.com/office/powerpoint/2010/main" val="3998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B8004D9A-CC50-8F43-83EE-E304585E1ED4}"/>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45DF5839-2F32-9D47-BE17-F8FDE0D665E5}"/>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7B178412-D5BE-3F41-A96B-5FF6B12B26C8}"/>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60FB5194-5153-C848-BA5B-9DA96F50A5BE}"/>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886FD4F0-A664-2C40-B715-BDD48540A13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9D59B5F2-C4BC-3248-9C2F-2ED16244F0A3}"/>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9C0C8E58-864E-404D-AD18-8EF5414ED8DB}"/>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D7AEE871-3088-6F4D-9E09-F10584FC7A53}"/>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912F4D57-0349-854F-99AE-DC2DFB907775}"/>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D412900A-995D-E044-A11D-FCD773549AE6}"/>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36341566-5BE2-8147-943E-BCE55E7DBDA7}"/>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 PowerPoint Master" id="{17C23E72-E540-1745-B204-9883039C03A0}" vid="{FCD29F29-D458-5840-A0A9-0C9258F39C1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3e526f2c-0b8b-4a9f-af67-64dedf7f482a"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55F779B68B114BAC77BC3EBBCBFD28" ma:contentTypeVersion="15" ma:contentTypeDescription="Create a new document." ma:contentTypeScope="" ma:versionID="e80f6d09588b3f456ed9120462750773">
  <xsd:schema xmlns:xsd="http://www.w3.org/2001/XMLSchema" xmlns:xs="http://www.w3.org/2001/XMLSchema" xmlns:p="http://schemas.microsoft.com/office/2006/metadata/properties" xmlns:ns1="http://schemas.microsoft.com/sharepoint/v3" xmlns:ns3="3e526f2c-0b8b-4a9f-af67-64dedf7f482a" xmlns:ns4="987ba786-4a43-41f8-ac28-f6344dbf7ea8" targetNamespace="http://schemas.microsoft.com/office/2006/metadata/properties" ma:root="true" ma:fieldsID="27877a1b185650a9cc6fa8668ab9a741" ns1:_="" ns3:_="" ns4:_="">
    <xsd:import namespace="http://schemas.microsoft.com/sharepoint/v3"/>
    <xsd:import namespace="3e526f2c-0b8b-4a9f-af67-64dedf7f482a"/>
    <xsd:import namespace="987ba786-4a43-41f8-ac28-f6344dbf7ea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526f2c-0b8b-4a9f-af67-64dedf7f48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7ba786-4a43-41f8-ac28-f6344dbf7ea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AE52B9-C5DE-4A88-A880-866E2DF60BCE}">
  <ds:schemaRefs>
    <ds:schemaRef ds:uri="http://purl.org/dc/terms/"/>
    <ds:schemaRef ds:uri="987ba786-4a43-41f8-ac28-f6344dbf7ea8"/>
    <ds:schemaRef ds:uri="http://purl.org/dc/dcmitype/"/>
    <ds:schemaRef ds:uri="http://schemas.openxmlformats.org/package/2006/metadata/core-properties"/>
    <ds:schemaRef ds:uri="3e526f2c-0b8b-4a9f-af67-64dedf7f482a"/>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www.w3.org/XML/1998/namespace"/>
    <ds:schemaRef ds:uri="http://purl.org/dc/elements/1.1/"/>
  </ds:schemaRefs>
</ds:datastoreItem>
</file>

<file path=customXml/itemProps2.xml><?xml version="1.0" encoding="utf-8"?>
<ds:datastoreItem xmlns:ds="http://schemas.openxmlformats.org/officeDocument/2006/customXml" ds:itemID="{892DAF9B-F8DE-46E6-BD12-66377C325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e526f2c-0b8b-4a9f-af67-64dedf7f482a"/>
    <ds:schemaRef ds:uri="987ba786-4a43-41f8-ac28-f6344dbf7e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4A638D-E3AA-45F1-9FDD-D1CE4A6B50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40235</TotalTime>
  <Words>3237</Words>
  <Application>Microsoft Office PowerPoint</Application>
  <PresentationFormat>Widescreen</PresentationFormat>
  <Paragraphs>399</Paragraphs>
  <Slides>42</Slides>
  <Notes>12</Notes>
  <HiddenSlides>1</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42</vt:i4>
      </vt:variant>
    </vt:vector>
  </HeadingPairs>
  <TitlesOfParts>
    <vt:vector size="61" baseType="lpstr">
      <vt:lpstr>Tw Cen MT</vt:lpstr>
      <vt:lpstr>Roboto Light</vt:lpstr>
      <vt:lpstr>Montserrat</vt:lpstr>
      <vt:lpstr>Roboto</vt:lpstr>
      <vt:lpstr>Arial</vt:lpstr>
      <vt:lpstr>Helvetica Neue</vt:lpstr>
      <vt:lpstr>Calibri</vt:lpstr>
      <vt:lpstr>Office Theme</vt:lpstr>
      <vt:lpstr>1_Office Theme</vt:lpstr>
      <vt:lpstr>2_Office Theme</vt:lpstr>
      <vt:lpstr>3_Office Theme</vt:lpstr>
      <vt:lpstr>4_Office Theme</vt:lpstr>
      <vt:lpstr>5_Office Theme</vt:lpstr>
      <vt:lpstr>8_Office Theme</vt:lpstr>
      <vt:lpstr>9_Office Theme</vt:lpstr>
      <vt:lpstr>10_Office Theme</vt:lpstr>
      <vt:lpstr>11_Office Theme</vt:lpstr>
      <vt:lpstr>6_Office Theme</vt:lpstr>
      <vt:lpstr>7_Office Theme</vt:lpstr>
      <vt:lpstr>CQC Single  Assessment Framework</vt:lpstr>
      <vt:lpstr>PowerPoint Presentation</vt:lpstr>
      <vt:lpstr>PowerPoint Presentation</vt:lpstr>
      <vt:lpstr>PowerPoint Presentation</vt:lpstr>
      <vt:lpstr>Background</vt:lpstr>
      <vt:lpstr>PowerPoint Presentation</vt:lpstr>
      <vt:lpstr>Why is it changing ? </vt:lpstr>
      <vt:lpstr>PowerPoint Presentation</vt:lpstr>
      <vt:lpstr>Internal CQC Changes</vt:lpstr>
      <vt:lpstr>New CQC Teams</vt:lpstr>
      <vt:lpstr>PowerPoint Presentation</vt:lpstr>
      <vt:lpstr>What is changing? A single framework - the same criteria for all services</vt:lpstr>
      <vt:lpstr>What is changing? New Provider Portal </vt:lpstr>
      <vt:lpstr>What is changing? New Provider Portal </vt:lpstr>
      <vt:lpstr>What is changing? New Provider Portal –Key Dates (subject to review)</vt:lpstr>
      <vt:lpstr>What is changing? New Provider Portal </vt:lpstr>
      <vt:lpstr>All 335 KLOEs are going</vt:lpstr>
      <vt:lpstr>‘I’ and ‘We’ Statements 34 ‘Quality Statements replacing the KLOEs</vt:lpstr>
      <vt:lpstr>‘We Statements' 34 ‘Quality Statements replacing the KLOEs</vt:lpstr>
      <vt:lpstr>PowerPoint Presentation</vt:lpstr>
      <vt:lpstr>‘QS &amp; Regulation' 34 ‘Quality Statements replacing the KLOEs</vt:lpstr>
      <vt:lpstr>‘QS &amp; Regulation' 34 ‘Quality Statements replacing the KLOEs</vt:lpstr>
      <vt:lpstr>‘QS &amp; Regulation' 34 ‘Quality Statements replacing the KLOEs</vt:lpstr>
      <vt:lpstr>‘QS &amp; Regulation’ Regulation 12 Safe Care &amp; Treatment</vt:lpstr>
      <vt:lpstr>6 New Evidence Categories</vt:lpstr>
      <vt:lpstr>6 New Evidence Categories</vt:lpstr>
      <vt:lpstr>PowerPoint Presentation</vt:lpstr>
      <vt:lpstr>3. Feedback from partners</vt:lpstr>
      <vt:lpstr>Observations of Care</vt:lpstr>
      <vt:lpstr> Processes</vt:lpstr>
      <vt:lpstr> Outcomes</vt:lpstr>
      <vt:lpstr>54% of providers are very or extremely concerned about sharing data and action plans with CQC under the new Single Assessment Framework.</vt:lpstr>
      <vt:lpstr>PowerPoint Presentation</vt:lpstr>
      <vt:lpstr>PowerPoint Presentation</vt:lpstr>
      <vt:lpstr>PowerPoint Presentation</vt:lpstr>
      <vt:lpstr>PowerPoint Presentation</vt:lpstr>
      <vt:lpstr>Scoring &amp; Ratings</vt:lpstr>
      <vt:lpstr>Scoring &amp; Ratings</vt:lpstr>
      <vt:lpstr>What else is changing?</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CQC Single  Assessment Framework</dc:title>
  <dc:creator>Josie Winter</dc:creator>
  <cp:lastModifiedBy>GREEN, Angela (BRIDGEWATER COMMUNITY HEALTHCARE NHS FOUNDATION TRUST)</cp:lastModifiedBy>
  <cp:revision>6</cp:revision>
  <dcterms:created xsi:type="dcterms:W3CDTF">2023-10-30T10:00:07Z</dcterms:created>
  <dcterms:modified xsi:type="dcterms:W3CDTF">2023-12-20T15:24:56Z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0x010100E355F779B68B114BAC77BC3EBBCBFD28</vt:lpwstr>
  </property>
</Properties>
</file>